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comments/modernComment_138_92116BF8.xml" ContentType="application/vnd.ms-powerpoint.comments+xml"/>
  <Override PartName="/ppt/notesSlides/notesSlide2.xml" ContentType="application/vnd.openxmlformats-officedocument.presentationml.notesSlide+xml"/>
  <Override PartName="/ppt/comments/modernComment_13E_F6171D53.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12" r:id="rId1"/>
  </p:sldMasterIdLst>
  <p:notesMasterIdLst>
    <p:notesMasterId r:id="rId123"/>
  </p:notesMasterIdLst>
  <p:sldIdLst>
    <p:sldId id="256" r:id="rId2"/>
    <p:sldId id="257" r:id="rId3"/>
    <p:sldId id="436" r:id="rId4"/>
    <p:sldId id="267" r:id="rId5"/>
    <p:sldId id="271" r:id="rId6"/>
    <p:sldId id="264" r:id="rId7"/>
    <p:sldId id="268" r:id="rId8"/>
    <p:sldId id="383" r:id="rId9"/>
    <p:sldId id="269" r:id="rId10"/>
    <p:sldId id="385" r:id="rId11"/>
    <p:sldId id="386" r:id="rId12"/>
    <p:sldId id="270" r:id="rId13"/>
    <p:sldId id="265" r:id="rId14"/>
    <p:sldId id="266" r:id="rId15"/>
    <p:sldId id="272" r:id="rId16"/>
    <p:sldId id="273" r:id="rId17"/>
    <p:sldId id="281" r:id="rId18"/>
    <p:sldId id="274" r:id="rId19"/>
    <p:sldId id="275" r:id="rId20"/>
    <p:sldId id="276" r:id="rId21"/>
    <p:sldId id="282" r:id="rId22"/>
    <p:sldId id="277" r:id="rId23"/>
    <p:sldId id="341" r:id="rId24"/>
    <p:sldId id="342" r:id="rId25"/>
    <p:sldId id="343" r:id="rId26"/>
    <p:sldId id="344" r:id="rId27"/>
    <p:sldId id="345" r:id="rId28"/>
    <p:sldId id="278" r:id="rId29"/>
    <p:sldId id="346" r:id="rId30"/>
    <p:sldId id="279" r:id="rId31"/>
    <p:sldId id="382" r:id="rId32"/>
    <p:sldId id="348" r:id="rId33"/>
    <p:sldId id="366" r:id="rId34"/>
    <p:sldId id="365" r:id="rId35"/>
    <p:sldId id="280" r:id="rId36"/>
    <p:sldId id="349" r:id="rId37"/>
    <p:sldId id="350" r:id="rId38"/>
    <p:sldId id="351" r:id="rId39"/>
    <p:sldId id="352" r:id="rId40"/>
    <p:sldId id="364" r:id="rId41"/>
    <p:sldId id="334" r:id="rId42"/>
    <p:sldId id="354" r:id="rId43"/>
    <p:sldId id="297" r:id="rId44"/>
    <p:sldId id="367" r:id="rId45"/>
    <p:sldId id="335" r:id="rId46"/>
    <p:sldId id="288" r:id="rId47"/>
    <p:sldId id="355" r:id="rId48"/>
    <p:sldId id="356" r:id="rId49"/>
    <p:sldId id="357" r:id="rId50"/>
    <p:sldId id="358" r:id="rId51"/>
    <p:sldId id="359" r:id="rId52"/>
    <p:sldId id="317" r:id="rId53"/>
    <p:sldId id="368" r:id="rId54"/>
    <p:sldId id="336" r:id="rId55"/>
    <p:sldId id="369" r:id="rId56"/>
    <p:sldId id="290" r:id="rId57"/>
    <p:sldId id="360" r:id="rId58"/>
    <p:sldId id="301" r:id="rId59"/>
    <p:sldId id="303" r:id="rId60"/>
    <p:sldId id="302" r:id="rId61"/>
    <p:sldId id="304" r:id="rId62"/>
    <p:sldId id="305" r:id="rId63"/>
    <p:sldId id="307" r:id="rId64"/>
    <p:sldId id="370" r:id="rId65"/>
    <p:sldId id="371" r:id="rId66"/>
    <p:sldId id="372" r:id="rId67"/>
    <p:sldId id="312" r:id="rId68"/>
    <p:sldId id="380" r:id="rId69"/>
    <p:sldId id="381" r:id="rId70"/>
    <p:sldId id="374" r:id="rId71"/>
    <p:sldId id="432" r:id="rId72"/>
    <p:sldId id="433" r:id="rId73"/>
    <p:sldId id="434" r:id="rId74"/>
    <p:sldId id="375" r:id="rId75"/>
    <p:sldId id="388" r:id="rId76"/>
    <p:sldId id="403" r:id="rId77"/>
    <p:sldId id="405" r:id="rId78"/>
    <p:sldId id="417" r:id="rId79"/>
    <p:sldId id="406" r:id="rId80"/>
    <p:sldId id="407" r:id="rId81"/>
    <p:sldId id="408" r:id="rId82"/>
    <p:sldId id="409" r:id="rId83"/>
    <p:sldId id="412" r:id="rId84"/>
    <p:sldId id="415" r:id="rId85"/>
    <p:sldId id="416" r:id="rId86"/>
    <p:sldId id="426" r:id="rId87"/>
    <p:sldId id="428" r:id="rId88"/>
    <p:sldId id="429" r:id="rId89"/>
    <p:sldId id="430" r:id="rId90"/>
    <p:sldId id="431" r:id="rId91"/>
    <p:sldId id="399" r:id="rId92"/>
    <p:sldId id="413" r:id="rId93"/>
    <p:sldId id="414" r:id="rId94"/>
    <p:sldId id="390" r:id="rId95"/>
    <p:sldId id="314" r:id="rId96"/>
    <p:sldId id="392" r:id="rId97"/>
    <p:sldId id="393" r:id="rId98"/>
    <p:sldId id="394" r:id="rId99"/>
    <p:sldId id="410" r:id="rId100"/>
    <p:sldId id="318" r:id="rId101"/>
    <p:sldId id="321" r:id="rId102"/>
    <p:sldId id="322" r:id="rId103"/>
    <p:sldId id="320" r:id="rId104"/>
    <p:sldId id="324" r:id="rId105"/>
    <p:sldId id="327" r:id="rId106"/>
    <p:sldId id="328" r:id="rId107"/>
    <p:sldId id="326" r:id="rId108"/>
    <p:sldId id="333" r:id="rId109"/>
    <p:sldId id="395" r:id="rId110"/>
    <p:sldId id="397" r:id="rId111"/>
    <p:sldId id="398" r:id="rId112"/>
    <p:sldId id="401" r:id="rId113"/>
    <p:sldId id="402" r:id="rId114"/>
    <p:sldId id="435" r:id="rId115"/>
    <p:sldId id="419" r:id="rId116"/>
    <p:sldId id="420" r:id="rId117"/>
    <p:sldId id="421" r:id="rId118"/>
    <p:sldId id="425" r:id="rId119"/>
    <p:sldId id="422" r:id="rId120"/>
    <p:sldId id="423" r:id="rId121"/>
    <p:sldId id="424" r:id="rId1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2A3A7C-BB3E-3B4E-B9F5-7FB7F3CDED72}">
          <p14:sldIdLst>
            <p14:sldId id="256"/>
            <p14:sldId id="257"/>
            <p14:sldId id="436"/>
            <p14:sldId id="267"/>
            <p14:sldId id="271"/>
            <p14:sldId id="264"/>
            <p14:sldId id="268"/>
            <p14:sldId id="383"/>
            <p14:sldId id="269"/>
            <p14:sldId id="385"/>
            <p14:sldId id="386"/>
          </p14:sldIdLst>
        </p14:section>
        <p14:section name="Designing for Incidents" id="{9BED0BBA-1CD9-294E-922E-FE6A4236395F}">
          <p14:sldIdLst>
            <p14:sldId id="270"/>
            <p14:sldId id="265"/>
            <p14:sldId id="266"/>
            <p14:sldId id="272"/>
            <p14:sldId id="273"/>
            <p14:sldId id="281"/>
            <p14:sldId id="274"/>
            <p14:sldId id="275"/>
            <p14:sldId id="276"/>
            <p14:sldId id="282"/>
            <p14:sldId id="277"/>
            <p14:sldId id="341"/>
          </p14:sldIdLst>
        </p14:section>
        <p14:section name="Preventing Regression" id="{0B7EB3EE-4BA9-CC41-A664-CE09A76C285D}">
          <p14:sldIdLst>
            <p14:sldId id="342"/>
            <p14:sldId id="343"/>
            <p14:sldId id="344"/>
            <p14:sldId id="345"/>
            <p14:sldId id="278"/>
            <p14:sldId id="346"/>
            <p14:sldId id="279"/>
            <p14:sldId id="382"/>
            <p14:sldId id="348"/>
            <p14:sldId id="366"/>
            <p14:sldId id="365"/>
            <p14:sldId id="280"/>
          </p14:sldIdLst>
        </p14:section>
        <p14:section name="Designing for Extensibility" id="{6275CE35-E424-5B49-9026-2ED8C75F839D}">
          <p14:sldIdLst>
            <p14:sldId id="349"/>
            <p14:sldId id="350"/>
            <p14:sldId id="351"/>
            <p14:sldId id="352"/>
            <p14:sldId id="364"/>
            <p14:sldId id="334"/>
            <p14:sldId id="354"/>
            <p14:sldId id="297"/>
            <p14:sldId id="367"/>
            <p14:sldId id="335"/>
            <p14:sldId id="288"/>
            <p14:sldId id="355"/>
            <p14:sldId id="356"/>
            <p14:sldId id="357"/>
            <p14:sldId id="358"/>
            <p14:sldId id="359"/>
            <p14:sldId id="317"/>
            <p14:sldId id="368"/>
            <p14:sldId id="336"/>
          </p14:sldIdLst>
        </p14:section>
        <p14:section name="Edge Cases in XSS" id="{F59F2641-25A8-7C4A-8825-F10BE1977988}">
          <p14:sldIdLst>
            <p14:sldId id="369"/>
            <p14:sldId id="290"/>
            <p14:sldId id="360"/>
            <p14:sldId id="301"/>
            <p14:sldId id="303"/>
            <p14:sldId id="302"/>
            <p14:sldId id="304"/>
            <p14:sldId id="305"/>
            <p14:sldId id="307"/>
            <p14:sldId id="370"/>
            <p14:sldId id="371"/>
            <p14:sldId id="372"/>
            <p14:sldId id="312"/>
            <p14:sldId id="380"/>
            <p14:sldId id="381"/>
            <p14:sldId id="374"/>
          </p14:sldIdLst>
        </p14:section>
        <p14:section name="Team Exercise" id="{DFF4F27A-C3C4-2643-A6BA-E55635FC376F}">
          <p14:sldIdLst>
            <p14:sldId id="432"/>
            <p14:sldId id="433"/>
            <p14:sldId id="434"/>
          </p14:sldIdLst>
        </p14:section>
        <p14:section name="Conclusion" id="{0F945B5A-94F3-7B47-B0B6-3EF74E1098A9}">
          <p14:sldIdLst>
            <p14:sldId id="375"/>
          </p14:sldIdLst>
        </p14:section>
        <p14:section name="AuthN" id="{D7177483-A15E-7D4A-B0C2-5D7113E6AFBE}">
          <p14:sldIdLst>
            <p14:sldId id="388"/>
            <p14:sldId id="403"/>
            <p14:sldId id="405"/>
            <p14:sldId id="417"/>
            <p14:sldId id="406"/>
            <p14:sldId id="407"/>
            <p14:sldId id="408"/>
            <p14:sldId id="409"/>
            <p14:sldId id="412"/>
            <p14:sldId id="415"/>
            <p14:sldId id="416"/>
          </p14:sldIdLst>
        </p14:section>
        <p14:section name="MISC" id="{4B6D1627-2844-D240-9AD8-DD0B8B057CE6}">
          <p14:sldIdLst>
            <p14:sldId id="426"/>
            <p14:sldId id="428"/>
            <p14:sldId id="429"/>
            <p14:sldId id="430"/>
            <p14:sldId id="431"/>
          </p14:sldIdLst>
        </p14:section>
        <p14:section name="Day One Wrapup" id="{6EB4E7D5-49B7-EA43-AB5F-FD7FAB3FA4C9}">
          <p14:sldIdLst>
            <p14:sldId id="399"/>
          </p14:sldIdLst>
        </p14:section>
        <p14:section name="Day Two Kick Off" id="{9B1727E2-342D-D544-94E2-B778D9035672}">
          <p14:sldIdLst>
            <p14:sldId id="413"/>
            <p14:sldId id="414"/>
          </p14:sldIdLst>
        </p14:section>
        <p14:section name="SSRF" id="{7B90C391-1452-E74E-8FE6-1FA3392E80D0}">
          <p14:sldIdLst>
            <p14:sldId id="390"/>
            <p14:sldId id="314"/>
            <p14:sldId id="392"/>
            <p14:sldId id="393"/>
            <p14:sldId id="394"/>
            <p14:sldId id="410"/>
            <p14:sldId id="318"/>
            <p14:sldId id="321"/>
            <p14:sldId id="322"/>
            <p14:sldId id="320"/>
            <p14:sldId id="324"/>
            <p14:sldId id="327"/>
            <p14:sldId id="328"/>
            <p14:sldId id="326"/>
            <p14:sldId id="333"/>
            <p14:sldId id="395"/>
            <p14:sldId id="397"/>
            <p14:sldId id="398"/>
            <p14:sldId id="401"/>
            <p14:sldId id="402"/>
          </p14:sldIdLst>
        </p14:section>
        <p14:section name="CSRF" id="{2420561A-B374-D748-B322-E06376220FFA}">
          <p14:sldIdLst>
            <p14:sldId id="435"/>
            <p14:sldId id="419"/>
            <p14:sldId id="420"/>
            <p14:sldId id="421"/>
            <p14:sldId id="425"/>
            <p14:sldId id="422"/>
            <p14:sldId id="423"/>
            <p14:sldId id="424"/>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5908224-BF15-2C60-9989-10A29F24809F}" name="John Poulin" initials="JP" userId="S::jopoulin@microsoft.com::2b821e35-a4be-4a0d-b69e-7e26d129cb3c" providerId="AD"/>
  <p188:author id="{E94C71CA-B8D9-E91C-F059-AE5F6916C569}" name="Alexandria Poulin" initials="AP" userId="64c95d0c496e7ed1"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1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456"/>
    <p:restoredTop sz="96327"/>
  </p:normalViewPr>
  <p:slideViewPr>
    <p:cSldViewPr snapToGrid="0">
      <p:cViewPr varScale="1">
        <p:scale>
          <a:sx n="142" d="100"/>
          <a:sy n="142" d="100"/>
        </p:scale>
        <p:origin x="176"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notesMaster" Target="notesMasters/notesMaster1.xml"/><Relationship Id="rId128" Type="http://schemas.microsoft.com/office/2018/10/relationships/authors" Target="author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presProps" Target="pres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s>
</file>

<file path=ppt/comments/modernComment_138_92116BF8.xml><?xml version="1.0" encoding="utf-8"?>
<p188:cmLst xmlns:a="http://schemas.openxmlformats.org/drawingml/2006/main" xmlns:r="http://schemas.openxmlformats.org/officeDocument/2006/relationships" xmlns:p188="http://schemas.microsoft.com/office/powerpoint/2018/8/main">
  <p188:cm id="{EAC55016-E5F3-884D-AD2E-C563DD2938BF}" authorId="{E5908224-BF15-2C60-9989-10A29F24809F}" created="2022-10-26T14:16:12.169">
    <ac:deMkLst xmlns:ac="http://schemas.microsoft.com/office/drawing/2013/main/command">
      <pc:docMk xmlns:pc="http://schemas.microsoft.com/office/powerpoint/2013/main/command"/>
      <pc:sldMk xmlns:pc="http://schemas.microsoft.com/office/powerpoint/2013/main/command" cId="2450615288" sldId="312"/>
      <ac:spMk id="6" creationId="{4AE8BA49-00B9-E148-E4A9-0A414CAB84BE}"/>
    </ac:deMkLst>
    <p188:txBody>
      <a:bodyPr/>
      <a:lstStyle/>
      <a:p>
        <a:r>
          <a:rPr lang="en-US"/>
          <a:t>Add more context</a:t>
        </a:r>
      </a:p>
    </p188:txBody>
  </p188:cm>
</p188:cmLst>
</file>

<file path=ppt/comments/modernComment_13E_F6171D53.xml><?xml version="1.0" encoding="utf-8"?>
<p188:cmLst xmlns:a="http://schemas.openxmlformats.org/drawingml/2006/main" xmlns:r="http://schemas.openxmlformats.org/officeDocument/2006/relationships" xmlns:p188="http://schemas.microsoft.com/office/powerpoint/2018/8/main">
  <p188:cm id="{9F162E39-5D80-184E-8F26-F8AD3088591B}" authorId="{E5908224-BF15-2C60-9989-10A29F24809F}" created="2023-04-07T19:28:06.608">
    <pc:sldMkLst xmlns:pc="http://schemas.microsoft.com/office/powerpoint/2013/main/command">
      <pc:docMk/>
      <pc:sldMk cId="4128709971" sldId="318"/>
    </pc:sldMkLst>
    <p188:txBody>
      <a:bodyPr/>
      <a:lstStyle/>
      <a:p>
        <a:r>
          <a:rPr lang="en-US"/>
          <a:t>Add Ref</a:t>
        </a:r>
      </a:p>
    </p188:txBody>
  </p188:cm>
</p188:cmLst>
</file>

<file path=ppt/diagrams/_rels/data2.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svg"/><Relationship Id="rId9" Type="http://schemas.openxmlformats.org/officeDocument/2006/relationships/image" Target="../media/image36.png"/></Relationships>
</file>

<file path=ppt/diagrams/_rels/drawing2.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svg"/><Relationship Id="rId9" Type="http://schemas.openxmlformats.org/officeDocument/2006/relationships/image" Target="../media/image36.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95ECFB-52A3-411D-BEA4-57E23BC852AD}" type="doc">
      <dgm:prSet loTypeId="urn:microsoft.com/office/officeart/2016/7/layout/BasicLinearProcessNumbered" loCatId="process" qsTypeId="urn:microsoft.com/office/officeart/2005/8/quickstyle/simple1" qsCatId="simple" csTypeId="urn:microsoft.com/office/officeart/2005/8/colors/colorful1" csCatId="colorful" phldr="1"/>
      <dgm:spPr/>
      <dgm:t>
        <a:bodyPr/>
        <a:lstStyle/>
        <a:p>
          <a:endParaRPr lang="en-US"/>
        </a:p>
      </dgm:t>
    </dgm:pt>
    <dgm:pt modelId="{CBFC17AC-8B11-4005-AD57-FA651B7898B4}">
      <dgm:prSet/>
      <dgm:spPr/>
      <dgm:t>
        <a:bodyPr/>
        <a:lstStyle/>
        <a:p>
          <a:r>
            <a:rPr lang="en-US" baseline="0" dirty="0">
              <a:latin typeface="Helvetica" pitchFamily="2" charset="0"/>
            </a:rPr>
            <a:t>Root Cause Analysis (RCA) during IR process to drive solutions</a:t>
          </a:r>
          <a:endParaRPr lang="en-US" dirty="0">
            <a:latin typeface="Helvetica" pitchFamily="2" charset="0"/>
          </a:endParaRPr>
        </a:p>
      </dgm:t>
    </dgm:pt>
    <dgm:pt modelId="{B5EFE53B-6CBB-4D86-9298-43815FB7B624}" type="parTrans" cxnId="{F2206944-9637-4FDD-99ED-0CFD03771212}">
      <dgm:prSet/>
      <dgm:spPr/>
      <dgm:t>
        <a:bodyPr/>
        <a:lstStyle/>
        <a:p>
          <a:endParaRPr lang="en-US"/>
        </a:p>
      </dgm:t>
    </dgm:pt>
    <dgm:pt modelId="{63285B3E-C0FD-49B1-BB66-7FFC9FE5EA7B}" type="sibTrans" cxnId="{F2206944-9637-4FDD-99ED-0CFD03771212}">
      <dgm:prSet phldrT="1" phldr="0"/>
      <dgm:spPr/>
      <dgm:t>
        <a:bodyPr/>
        <a:lstStyle/>
        <a:p>
          <a:r>
            <a:rPr lang="en-US"/>
            <a:t>1</a:t>
          </a:r>
        </a:p>
      </dgm:t>
    </dgm:pt>
    <dgm:pt modelId="{3D27EA70-52D6-4C14-BA7F-3896C06791C7}">
      <dgm:prSet/>
      <dgm:spPr/>
      <dgm:t>
        <a:bodyPr/>
        <a:lstStyle/>
        <a:p>
          <a:r>
            <a:rPr lang="en-US" baseline="0" dirty="0">
              <a:latin typeface="Helvetica" pitchFamily="2" charset="0"/>
            </a:rPr>
            <a:t>Perform thorough variant analysis</a:t>
          </a:r>
          <a:endParaRPr lang="en-US" dirty="0">
            <a:latin typeface="Helvetica" pitchFamily="2" charset="0"/>
          </a:endParaRPr>
        </a:p>
      </dgm:t>
    </dgm:pt>
    <dgm:pt modelId="{0273EC47-8412-44AF-9547-D299BB120008}" type="parTrans" cxnId="{17CBF19D-9EEC-4EB2-B2B1-0CA97C50DFE9}">
      <dgm:prSet/>
      <dgm:spPr/>
      <dgm:t>
        <a:bodyPr/>
        <a:lstStyle/>
        <a:p>
          <a:endParaRPr lang="en-US"/>
        </a:p>
      </dgm:t>
    </dgm:pt>
    <dgm:pt modelId="{78210686-FC6A-40DC-867C-41211F465944}" type="sibTrans" cxnId="{17CBF19D-9EEC-4EB2-B2B1-0CA97C50DFE9}">
      <dgm:prSet phldrT="2" phldr="0"/>
      <dgm:spPr/>
      <dgm:t>
        <a:bodyPr/>
        <a:lstStyle/>
        <a:p>
          <a:r>
            <a:rPr lang="en-US"/>
            <a:t>2</a:t>
          </a:r>
        </a:p>
      </dgm:t>
    </dgm:pt>
    <dgm:pt modelId="{48A12BD0-4D80-4C5B-AC04-9B0AA901F0BD}">
      <dgm:prSet/>
      <dgm:spPr/>
      <dgm:t>
        <a:bodyPr/>
        <a:lstStyle/>
        <a:p>
          <a:r>
            <a:rPr lang="en-US" baseline="0" dirty="0">
              <a:latin typeface="Helvetica" pitchFamily="2" charset="0"/>
            </a:rPr>
            <a:t>Utilize </a:t>
          </a:r>
          <a:r>
            <a:rPr lang="en-US" u="sng" baseline="0" dirty="0">
              <a:latin typeface="Helvetica" pitchFamily="2" charset="0"/>
            </a:rPr>
            <a:t>tests</a:t>
          </a:r>
          <a:r>
            <a:rPr lang="en-US" baseline="0" dirty="0">
              <a:latin typeface="Helvetica" pitchFamily="2" charset="0"/>
            </a:rPr>
            <a:t> to prevent regression</a:t>
          </a:r>
          <a:endParaRPr lang="en-US" dirty="0">
            <a:latin typeface="Helvetica" pitchFamily="2" charset="0"/>
          </a:endParaRPr>
        </a:p>
      </dgm:t>
    </dgm:pt>
    <dgm:pt modelId="{CC291197-C620-404E-88B6-D5644DD2513D}" type="parTrans" cxnId="{D284649E-107E-4CF9-A5E2-719A674D70E7}">
      <dgm:prSet/>
      <dgm:spPr/>
      <dgm:t>
        <a:bodyPr/>
        <a:lstStyle/>
        <a:p>
          <a:endParaRPr lang="en-US"/>
        </a:p>
      </dgm:t>
    </dgm:pt>
    <dgm:pt modelId="{C45F0830-7FB7-4585-A665-D511B59360F8}" type="sibTrans" cxnId="{D284649E-107E-4CF9-A5E2-719A674D70E7}">
      <dgm:prSet phldrT="3" phldr="0"/>
      <dgm:spPr/>
      <dgm:t>
        <a:bodyPr/>
        <a:lstStyle/>
        <a:p>
          <a:r>
            <a:rPr lang="en-US"/>
            <a:t>3</a:t>
          </a:r>
        </a:p>
      </dgm:t>
    </dgm:pt>
    <dgm:pt modelId="{EA43FE65-F1BC-EE4B-8A27-41EA26B744D7}" type="pres">
      <dgm:prSet presAssocID="{0195ECFB-52A3-411D-BEA4-57E23BC852AD}" presName="Name0" presStyleCnt="0">
        <dgm:presLayoutVars>
          <dgm:animLvl val="lvl"/>
          <dgm:resizeHandles val="exact"/>
        </dgm:presLayoutVars>
      </dgm:prSet>
      <dgm:spPr/>
    </dgm:pt>
    <dgm:pt modelId="{EB914239-B8A1-B44F-AAF9-CA7523BF82CD}" type="pres">
      <dgm:prSet presAssocID="{CBFC17AC-8B11-4005-AD57-FA651B7898B4}" presName="compositeNode" presStyleCnt="0">
        <dgm:presLayoutVars>
          <dgm:bulletEnabled val="1"/>
        </dgm:presLayoutVars>
      </dgm:prSet>
      <dgm:spPr/>
    </dgm:pt>
    <dgm:pt modelId="{B63DBCB4-AD9F-8D41-860E-5D74E8B5C78C}" type="pres">
      <dgm:prSet presAssocID="{CBFC17AC-8B11-4005-AD57-FA651B7898B4}" presName="bgRect" presStyleLbl="bgAccFollowNode1" presStyleIdx="0" presStyleCnt="3" custLinFactNeighborX="-14847" custLinFactNeighborY="-5565"/>
      <dgm:spPr/>
    </dgm:pt>
    <dgm:pt modelId="{1092A8C0-6066-B74D-8F3C-148186BF84AA}" type="pres">
      <dgm:prSet presAssocID="{63285B3E-C0FD-49B1-BB66-7FFC9FE5EA7B}" presName="sibTransNodeCircle" presStyleLbl="alignNode1" presStyleIdx="0" presStyleCnt="6">
        <dgm:presLayoutVars>
          <dgm:chMax val="0"/>
          <dgm:bulletEnabled/>
        </dgm:presLayoutVars>
      </dgm:prSet>
      <dgm:spPr/>
    </dgm:pt>
    <dgm:pt modelId="{46947413-3023-FC41-BD1B-5C5D7F12427D}" type="pres">
      <dgm:prSet presAssocID="{CBFC17AC-8B11-4005-AD57-FA651B7898B4}" presName="bottomLine" presStyleLbl="alignNode1" presStyleIdx="1" presStyleCnt="6">
        <dgm:presLayoutVars/>
      </dgm:prSet>
      <dgm:spPr/>
    </dgm:pt>
    <dgm:pt modelId="{AEAEC4F4-AC0B-4446-80F6-54B87FE3988A}" type="pres">
      <dgm:prSet presAssocID="{CBFC17AC-8B11-4005-AD57-FA651B7898B4}" presName="nodeText" presStyleLbl="bgAccFollowNode1" presStyleIdx="0" presStyleCnt="3">
        <dgm:presLayoutVars>
          <dgm:bulletEnabled val="1"/>
        </dgm:presLayoutVars>
      </dgm:prSet>
      <dgm:spPr/>
    </dgm:pt>
    <dgm:pt modelId="{1227C5F3-BA22-3A4D-8DEB-4FC1DECBA8A5}" type="pres">
      <dgm:prSet presAssocID="{63285B3E-C0FD-49B1-BB66-7FFC9FE5EA7B}" presName="sibTrans" presStyleCnt="0"/>
      <dgm:spPr/>
    </dgm:pt>
    <dgm:pt modelId="{7B07CE03-7E63-CD46-B491-C98811F82F7F}" type="pres">
      <dgm:prSet presAssocID="{3D27EA70-52D6-4C14-BA7F-3896C06791C7}" presName="compositeNode" presStyleCnt="0">
        <dgm:presLayoutVars>
          <dgm:bulletEnabled val="1"/>
        </dgm:presLayoutVars>
      </dgm:prSet>
      <dgm:spPr/>
    </dgm:pt>
    <dgm:pt modelId="{57611BDA-1081-7E4A-BD05-299C75006F32}" type="pres">
      <dgm:prSet presAssocID="{3D27EA70-52D6-4C14-BA7F-3896C06791C7}" presName="bgRect" presStyleLbl="bgAccFollowNode1" presStyleIdx="1" presStyleCnt="3"/>
      <dgm:spPr/>
    </dgm:pt>
    <dgm:pt modelId="{F606DCBA-49DF-C14D-B2A5-18C015B76C5B}" type="pres">
      <dgm:prSet presAssocID="{78210686-FC6A-40DC-867C-41211F465944}" presName="sibTransNodeCircle" presStyleLbl="alignNode1" presStyleIdx="2" presStyleCnt="6">
        <dgm:presLayoutVars>
          <dgm:chMax val="0"/>
          <dgm:bulletEnabled/>
        </dgm:presLayoutVars>
      </dgm:prSet>
      <dgm:spPr/>
    </dgm:pt>
    <dgm:pt modelId="{37C4EC9E-68CF-3447-AA9A-5322F2D6D9BD}" type="pres">
      <dgm:prSet presAssocID="{3D27EA70-52D6-4C14-BA7F-3896C06791C7}" presName="bottomLine" presStyleLbl="alignNode1" presStyleIdx="3" presStyleCnt="6">
        <dgm:presLayoutVars/>
      </dgm:prSet>
      <dgm:spPr/>
    </dgm:pt>
    <dgm:pt modelId="{D04A149D-EF05-D849-9E3B-A59B9FF31CBE}" type="pres">
      <dgm:prSet presAssocID="{3D27EA70-52D6-4C14-BA7F-3896C06791C7}" presName="nodeText" presStyleLbl="bgAccFollowNode1" presStyleIdx="1" presStyleCnt="3">
        <dgm:presLayoutVars>
          <dgm:bulletEnabled val="1"/>
        </dgm:presLayoutVars>
      </dgm:prSet>
      <dgm:spPr/>
    </dgm:pt>
    <dgm:pt modelId="{06ACA25B-5150-9B4D-8851-3F7A642A69AB}" type="pres">
      <dgm:prSet presAssocID="{78210686-FC6A-40DC-867C-41211F465944}" presName="sibTrans" presStyleCnt="0"/>
      <dgm:spPr/>
    </dgm:pt>
    <dgm:pt modelId="{90397CB8-1081-2647-9C85-85865BF908C4}" type="pres">
      <dgm:prSet presAssocID="{48A12BD0-4D80-4C5B-AC04-9B0AA901F0BD}" presName="compositeNode" presStyleCnt="0">
        <dgm:presLayoutVars>
          <dgm:bulletEnabled val="1"/>
        </dgm:presLayoutVars>
      </dgm:prSet>
      <dgm:spPr/>
    </dgm:pt>
    <dgm:pt modelId="{79F7E6B7-D331-7C4E-83C9-373A3FA0D324}" type="pres">
      <dgm:prSet presAssocID="{48A12BD0-4D80-4C5B-AC04-9B0AA901F0BD}" presName="bgRect" presStyleLbl="bgAccFollowNode1" presStyleIdx="2" presStyleCnt="3"/>
      <dgm:spPr/>
    </dgm:pt>
    <dgm:pt modelId="{9A65F8A2-EDD3-E94A-9497-817B5E85D272}" type="pres">
      <dgm:prSet presAssocID="{C45F0830-7FB7-4585-A665-D511B59360F8}" presName="sibTransNodeCircle" presStyleLbl="alignNode1" presStyleIdx="4" presStyleCnt="6">
        <dgm:presLayoutVars>
          <dgm:chMax val="0"/>
          <dgm:bulletEnabled/>
        </dgm:presLayoutVars>
      </dgm:prSet>
      <dgm:spPr/>
    </dgm:pt>
    <dgm:pt modelId="{70ECB3BA-1E9B-E140-8B6F-4AC2D8F1878C}" type="pres">
      <dgm:prSet presAssocID="{48A12BD0-4D80-4C5B-AC04-9B0AA901F0BD}" presName="bottomLine" presStyleLbl="alignNode1" presStyleIdx="5" presStyleCnt="6">
        <dgm:presLayoutVars/>
      </dgm:prSet>
      <dgm:spPr/>
    </dgm:pt>
    <dgm:pt modelId="{ADD50A5C-FBEB-864F-95C3-56A331839332}" type="pres">
      <dgm:prSet presAssocID="{48A12BD0-4D80-4C5B-AC04-9B0AA901F0BD}" presName="nodeText" presStyleLbl="bgAccFollowNode1" presStyleIdx="2" presStyleCnt="3">
        <dgm:presLayoutVars>
          <dgm:bulletEnabled val="1"/>
        </dgm:presLayoutVars>
      </dgm:prSet>
      <dgm:spPr/>
    </dgm:pt>
  </dgm:ptLst>
  <dgm:cxnLst>
    <dgm:cxn modelId="{CAFE6908-B981-B043-98C1-B1A6BF9581B9}" type="presOf" srcId="{3D27EA70-52D6-4C14-BA7F-3896C06791C7}" destId="{57611BDA-1081-7E4A-BD05-299C75006F32}" srcOrd="0" destOrd="0" presId="urn:microsoft.com/office/officeart/2016/7/layout/BasicLinearProcessNumbered"/>
    <dgm:cxn modelId="{8831BD37-5E86-4D40-8B59-89CCC23AD006}" type="presOf" srcId="{C45F0830-7FB7-4585-A665-D511B59360F8}" destId="{9A65F8A2-EDD3-E94A-9497-817B5E85D272}" srcOrd="0" destOrd="0" presId="urn:microsoft.com/office/officeart/2016/7/layout/BasicLinearProcessNumbered"/>
    <dgm:cxn modelId="{D544E43E-03B9-5547-AA51-8FD1EC9EF47C}" type="presOf" srcId="{48A12BD0-4D80-4C5B-AC04-9B0AA901F0BD}" destId="{ADD50A5C-FBEB-864F-95C3-56A331839332}" srcOrd="1" destOrd="0" presId="urn:microsoft.com/office/officeart/2016/7/layout/BasicLinearProcessNumbered"/>
    <dgm:cxn modelId="{F2206944-9637-4FDD-99ED-0CFD03771212}" srcId="{0195ECFB-52A3-411D-BEA4-57E23BC852AD}" destId="{CBFC17AC-8B11-4005-AD57-FA651B7898B4}" srcOrd="0" destOrd="0" parTransId="{B5EFE53B-6CBB-4D86-9298-43815FB7B624}" sibTransId="{63285B3E-C0FD-49B1-BB66-7FFC9FE5EA7B}"/>
    <dgm:cxn modelId="{60E99447-FA1C-9743-B48B-AE0D9B223BF6}" type="presOf" srcId="{0195ECFB-52A3-411D-BEA4-57E23BC852AD}" destId="{EA43FE65-F1BC-EE4B-8A27-41EA26B744D7}" srcOrd="0" destOrd="0" presId="urn:microsoft.com/office/officeart/2016/7/layout/BasicLinearProcessNumbered"/>
    <dgm:cxn modelId="{1D046E60-41DE-0449-A531-EFA8039C5379}" type="presOf" srcId="{3D27EA70-52D6-4C14-BA7F-3896C06791C7}" destId="{D04A149D-EF05-D849-9E3B-A59B9FF31CBE}" srcOrd="1" destOrd="0" presId="urn:microsoft.com/office/officeart/2016/7/layout/BasicLinearProcessNumbered"/>
    <dgm:cxn modelId="{59AADD96-7AB6-E149-8B5A-92AD2AC608A9}" type="presOf" srcId="{CBFC17AC-8B11-4005-AD57-FA651B7898B4}" destId="{B63DBCB4-AD9F-8D41-860E-5D74E8B5C78C}" srcOrd="0" destOrd="0" presId="urn:microsoft.com/office/officeart/2016/7/layout/BasicLinearProcessNumbered"/>
    <dgm:cxn modelId="{89078597-6AEA-DD45-8CE7-44A1B2390469}" type="presOf" srcId="{CBFC17AC-8B11-4005-AD57-FA651B7898B4}" destId="{AEAEC4F4-AC0B-4446-80F6-54B87FE3988A}" srcOrd="1" destOrd="0" presId="urn:microsoft.com/office/officeart/2016/7/layout/BasicLinearProcessNumbered"/>
    <dgm:cxn modelId="{42692F98-B21E-894D-9720-91662FE44682}" type="presOf" srcId="{78210686-FC6A-40DC-867C-41211F465944}" destId="{F606DCBA-49DF-C14D-B2A5-18C015B76C5B}" srcOrd="0" destOrd="0" presId="urn:microsoft.com/office/officeart/2016/7/layout/BasicLinearProcessNumbered"/>
    <dgm:cxn modelId="{17CBF19D-9EEC-4EB2-B2B1-0CA97C50DFE9}" srcId="{0195ECFB-52A3-411D-BEA4-57E23BC852AD}" destId="{3D27EA70-52D6-4C14-BA7F-3896C06791C7}" srcOrd="1" destOrd="0" parTransId="{0273EC47-8412-44AF-9547-D299BB120008}" sibTransId="{78210686-FC6A-40DC-867C-41211F465944}"/>
    <dgm:cxn modelId="{D284649E-107E-4CF9-A5E2-719A674D70E7}" srcId="{0195ECFB-52A3-411D-BEA4-57E23BC852AD}" destId="{48A12BD0-4D80-4C5B-AC04-9B0AA901F0BD}" srcOrd="2" destOrd="0" parTransId="{CC291197-C620-404E-88B6-D5644DD2513D}" sibTransId="{C45F0830-7FB7-4585-A665-D511B59360F8}"/>
    <dgm:cxn modelId="{1B416FB6-9859-0A49-9F8E-D21C4945AF0F}" type="presOf" srcId="{63285B3E-C0FD-49B1-BB66-7FFC9FE5EA7B}" destId="{1092A8C0-6066-B74D-8F3C-148186BF84AA}" srcOrd="0" destOrd="0" presId="urn:microsoft.com/office/officeart/2016/7/layout/BasicLinearProcessNumbered"/>
    <dgm:cxn modelId="{45CD09D7-15CD-D846-A628-5E18CD9A972E}" type="presOf" srcId="{48A12BD0-4D80-4C5B-AC04-9B0AA901F0BD}" destId="{79F7E6B7-D331-7C4E-83C9-373A3FA0D324}" srcOrd="0" destOrd="0" presId="urn:microsoft.com/office/officeart/2016/7/layout/BasicLinearProcessNumbered"/>
    <dgm:cxn modelId="{C121C87F-91E5-4D45-AD85-A1B0622D28A8}" type="presParOf" srcId="{EA43FE65-F1BC-EE4B-8A27-41EA26B744D7}" destId="{EB914239-B8A1-B44F-AAF9-CA7523BF82CD}" srcOrd="0" destOrd="0" presId="urn:microsoft.com/office/officeart/2016/7/layout/BasicLinearProcessNumbered"/>
    <dgm:cxn modelId="{96476C36-1D1A-814E-96E8-E7F4CE129A1D}" type="presParOf" srcId="{EB914239-B8A1-B44F-AAF9-CA7523BF82CD}" destId="{B63DBCB4-AD9F-8D41-860E-5D74E8B5C78C}" srcOrd="0" destOrd="0" presId="urn:microsoft.com/office/officeart/2016/7/layout/BasicLinearProcessNumbered"/>
    <dgm:cxn modelId="{7797EE1A-E569-1343-AD6B-44A715C54686}" type="presParOf" srcId="{EB914239-B8A1-B44F-AAF9-CA7523BF82CD}" destId="{1092A8C0-6066-B74D-8F3C-148186BF84AA}" srcOrd="1" destOrd="0" presId="urn:microsoft.com/office/officeart/2016/7/layout/BasicLinearProcessNumbered"/>
    <dgm:cxn modelId="{8C83952F-2131-2847-9E91-0AFD8643FDD7}" type="presParOf" srcId="{EB914239-B8A1-B44F-AAF9-CA7523BF82CD}" destId="{46947413-3023-FC41-BD1B-5C5D7F12427D}" srcOrd="2" destOrd="0" presId="urn:microsoft.com/office/officeart/2016/7/layout/BasicLinearProcessNumbered"/>
    <dgm:cxn modelId="{FF85633B-5FC7-AA4A-80C8-84659E217997}" type="presParOf" srcId="{EB914239-B8A1-B44F-AAF9-CA7523BF82CD}" destId="{AEAEC4F4-AC0B-4446-80F6-54B87FE3988A}" srcOrd="3" destOrd="0" presId="urn:microsoft.com/office/officeart/2016/7/layout/BasicLinearProcessNumbered"/>
    <dgm:cxn modelId="{8AEB6F93-573B-A041-B1EA-3A1070C4939E}" type="presParOf" srcId="{EA43FE65-F1BC-EE4B-8A27-41EA26B744D7}" destId="{1227C5F3-BA22-3A4D-8DEB-4FC1DECBA8A5}" srcOrd="1" destOrd="0" presId="urn:microsoft.com/office/officeart/2016/7/layout/BasicLinearProcessNumbered"/>
    <dgm:cxn modelId="{09126886-1F79-B34B-8D4B-61B6E07D05C2}" type="presParOf" srcId="{EA43FE65-F1BC-EE4B-8A27-41EA26B744D7}" destId="{7B07CE03-7E63-CD46-B491-C98811F82F7F}" srcOrd="2" destOrd="0" presId="urn:microsoft.com/office/officeart/2016/7/layout/BasicLinearProcessNumbered"/>
    <dgm:cxn modelId="{D394E798-36AF-5D4E-9014-FB0084844435}" type="presParOf" srcId="{7B07CE03-7E63-CD46-B491-C98811F82F7F}" destId="{57611BDA-1081-7E4A-BD05-299C75006F32}" srcOrd="0" destOrd="0" presId="urn:microsoft.com/office/officeart/2016/7/layout/BasicLinearProcessNumbered"/>
    <dgm:cxn modelId="{73277275-6913-2143-B447-3DE2F8AB2530}" type="presParOf" srcId="{7B07CE03-7E63-CD46-B491-C98811F82F7F}" destId="{F606DCBA-49DF-C14D-B2A5-18C015B76C5B}" srcOrd="1" destOrd="0" presId="urn:microsoft.com/office/officeart/2016/7/layout/BasicLinearProcessNumbered"/>
    <dgm:cxn modelId="{185E9C6D-77EF-3140-A9E1-410EB1AD4AEA}" type="presParOf" srcId="{7B07CE03-7E63-CD46-B491-C98811F82F7F}" destId="{37C4EC9E-68CF-3447-AA9A-5322F2D6D9BD}" srcOrd="2" destOrd="0" presId="urn:microsoft.com/office/officeart/2016/7/layout/BasicLinearProcessNumbered"/>
    <dgm:cxn modelId="{CCD3C6AE-E2D3-C349-A338-1636755F3E4B}" type="presParOf" srcId="{7B07CE03-7E63-CD46-B491-C98811F82F7F}" destId="{D04A149D-EF05-D849-9E3B-A59B9FF31CBE}" srcOrd="3" destOrd="0" presId="urn:microsoft.com/office/officeart/2016/7/layout/BasicLinearProcessNumbered"/>
    <dgm:cxn modelId="{C91AB342-6EDD-7E49-AF87-14743A5282BF}" type="presParOf" srcId="{EA43FE65-F1BC-EE4B-8A27-41EA26B744D7}" destId="{06ACA25B-5150-9B4D-8851-3F7A642A69AB}" srcOrd="3" destOrd="0" presId="urn:microsoft.com/office/officeart/2016/7/layout/BasicLinearProcessNumbered"/>
    <dgm:cxn modelId="{706F5AE9-DFB9-F840-9EC6-66ACE5DA8006}" type="presParOf" srcId="{EA43FE65-F1BC-EE4B-8A27-41EA26B744D7}" destId="{90397CB8-1081-2647-9C85-85865BF908C4}" srcOrd="4" destOrd="0" presId="urn:microsoft.com/office/officeart/2016/7/layout/BasicLinearProcessNumbered"/>
    <dgm:cxn modelId="{87E7549F-6A31-0348-B2AE-1AF28A670281}" type="presParOf" srcId="{90397CB8-1081-2647-9C85-85865BF908C4}" destId="{79F7E6B7-D331-7C4E-83C9-373A3FA0D324}" srcOrd="0" destOrd="0" presId="urn:microsoft.com/office/officeart/2016/7/layout/BasicLinearProcessNumbered"/>
    <dgm:cxn modelId="{C547444C-6859-E448-BDC4-6E7E07D1F27E}" type="presParOf" srcId="{90397CB8-1081-2647-9C85-85865BF908C4}" destId="{9A65F8A2-EDD3-E94A-9497-817B5E85D272}" srcOrd="1" destOrd="0" presId="urn:microsoft.com/office/officeart/2016/7/layout/BasicLinearProcessNumbered"/>
    <dgm:cxn modelId="{46D9E30E-A056-1743-B4CF-2DFA7557377B}" type="presParOf" srcId="{90397CB8-1081-2647-9C85-85865BF908C4}" destId="{70ECB3BA-1E9B-E140-8B6F-4AC2D8F1878C}" srcOrd="2" destOrd="0" presId="urn:microsoft.com/office/officeart/2016/7/layout/BasicLinearProcessNumbered"/>
    <dgm:cxn modelId="{C3D50975-DD67-8D4E-9820-F621EA11ED88}" type="presParOf" srcId="{90397CB8-1081-2647-9C85-85865BF908C4}" destId="{ADD50A5C-FBEB-864F-95C3-56A331839332}"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ED0EF8-ED42-4F9C-8CFE-9A9F520D4A84}"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B8060B77-00C4-4097-9950-1696A4249482}">
      <dgm:prSet/>
      <dgm:spPr/>
      <dgm:t>
        <a:bodyPr/>
        <a:lstStyle/>
        <a:p>
          <a:pPr>
            <a:lnSpc>
              <a:spcPct val="100000"/>
            </a:lnSpc>
          </a:pPr>
          <a:r>
            <a:rPr lang="en-US" dirty="0"/>
            <a:t>Ensure tests are utilized, and a part of the development and deployment process.</a:t>
          </a:r>
        </a:p>
      </dgm:t>
    </dgm:pt>
    <dgm:pt modelId="{F546F56E-C77C-4673-BA8E-34691EF6265D}" type="parTrans" cxnId="{4632FBD7-1076-4245-998C-D030BA2E287E}">
      <dgm:prSet/>
      <dgm:spPr/>
      <dgm:t>
        <a:bodyPr/>
        <a:lstStyle/>
        <a:p>
          <a:endParaRPr lang="en-US"/>
        </a:p>
      </dgm:t>
    </dgm:pt>
    <dgm:pt modelId="{E3443AE1-19DE-446F-AAB6-53BF5F34469D}" type="sibTrans" cxnId="{4632FBD7-1076-4245-998C-D030BA2E287E}">
      <dgm:prSet/>
      <dgm:spPr/>
      <dgm:t>
        <a:bodyPr/>
        <a:lstStyle/>
        <a:p>
          <a:endParaRPr lang="en-US"/>
        </a:p>
      </dgm:t>
    </dgm:pt>
    <dgm:pt modelId="{F970AFF5-5FD6-4665-86DE-E159EC6648FB}">
      <dgm:prSet/>
      <dgm:spPr/>
      <dgm:t>
        <a:bodyPr/>
        <a:lstStyle/>
        <a:p>
          <a:pPr>
            <a:lnSpc>
              <a:spcPct val="100000"/>
            </a:lnSpc>
          </a:pPr>
          <a:r>
            <a:rPr lang="en-US"/>
            <a:t>Focus test on a specific issue</a:t>
          </a:r>
        </a:p>
      </dgm:t>
    </dgm:pt>
    <dgm:pt modelId="{818F1543-C13A-4EDD-B965-3061DE6EA61C}" type="parTrans" cxnId="{1AABC4A8-B766-43FE-88A2-FD652766FEC4}">
      <dgm:prSet/>
      <dgm:spPr/>
      <dgm:t>
        <a:bodyPr/>
        <a:lstStyle/>
        <a:p>
          <a:endParaRPr lang="en-US"/>
        </a:p>
      </dgm:t>
    </dgm:pt>
    <dgm:pt modelId="{C9E43862-BDE7-4265-AA3E-6A9B7722C23E}" type="sibTrans" cxnId="{1AABC4A8-B766-43FE-88A2-FD652766FEC4}">
      <dgm:prSet/>
      <dgm:spPr/>
      <dgm:t>
        <a:bodyPr/>
        <a:lstStyle/>
        <a:p>
          <a:endParaRPr lang="en-US"/>
        </a:p>
      </dgm:t>
    </dgm:pt>
    <dgm:pt modelId="{D5DF42B2-0D3C-4C38-8A6C-5CA7D77DB377}">
      <dgm:prSet/>
      <dgm:spPr/>
      <dgm:t>
        <a:bodyPr/>
        <a:lstStyle/>
        <a:p>
          <a:pPr>
            <a:lnSpc>
              <a:spcPct val="100000"/>
            </a:lnSpc>
          </a:pPr>
          <a:r>
            <a:rPr lang="en-US"/>
            <a:t>Integration test XSS on user profile</a:t>
          </a:r>
        </a:p>
      </dgm:t>
    </dgm:pt>
    <dgm:pt modelId="{8FC9EFC5-637D-475B-BD89-04184CF81653}" type="parTrans" cxnId="{10644B30-CB42-4974-8294-7B7130FB65B1}">
      <dgm:prSet/>
      <dgm:spPr/>
      <dgm:t>
        <a:bodyPr/>
        <a:lstStyle/>
        <a:p>
          <a:endParaRPr lang="en-US"/>
        </a:p>
      </dgm:t>
    </dgm:pt>
    <dgm:pt modelId="{C4693C88-6E10-4636-9F9B-A18422814D0F}" type="sibTrans" cxnId="{10644B30-CB42-4974-8294-7B7130FB65B1}">
      <dgm:prSet/>
      <dgm:spPr/>
      <dgm:t>
        <a:bodyPr/>
        <a:lstStyle/>
        <a:p>
          <a:endParaRPr lang="en-US"/>
        </a:p>
      </dgm:t>
    </dgm:pt>
    <dgm:pt modelId="{BE90C716-2D09-46C2-850E-BCA31B8D04B3}">
      <dgm:prSet/>
      <dgm:spPr/>
      <dgm:t>
        <a:bodyPr/>
        <a:lstStyle/>
        <a:p>
          <a:pPr>
            <a:lnSpc>
              <a:spcPct val="100000"/>
            </a:lnSpc>
          </a:pPr>
          <a:r>
            <a:rPr lang="en-US"/>
            <a:t>Determine method to make test reusable</a:t>
          </a:r>
        </a:p>
      </dgm:t>
    </dgm:pt>
    <dgm:pt modelId="{94F64CFA-1701-4E2E-98C3-6B32EACA29FA}" type="parTrans" cxnId="{1BA79785-51A7-4453-8D66-B7A9A3F91BE7}">
      <dgm:prSet/>
      <dgm:spPr/>
      <dgm:t>
        <a:bodyPr/>
        <a:lstStyle/>
        <a:p>
          <a:endParaRPr lang="en-US"/>
        </a:p>
      </dgm:t>
    </dgm:pt>
    <dgm:pt modelId="{2CF2ECA8-21D1-4117-A550-A9B6532E79CF}" type="sibTrans" cxnId="{1BA79785-51A7-4453-8D66-B7A9A3F91BE7}">
      <dgm:prSet/>
      <dgm:spPr/>
      <dgm:t>
        <a:bodyPr/>
        <a:lstStyle/>
        <a:p>
          <a:endParaRPr lang="en-US"/>
        </a:p>
      </dgm:t>
    </dgm:pt>
    <dgm:pt modelId="{FDB2DE04-32DE-47AA-A383-E9E51BA7F2EB}">
      <dgm:prSet/>
      <dgm:spPr/>
      <dgm:t>
        <a:bodyPr/>
        <a:lstStyle/>
        <a:p>
          <a:pPr>
            <a:lnSpc>
              <a:spcPct val="100000"/>
            </a:lnSpc>
          </a:pPr>
          <a:r>
            <a:rPr lang="en-US"/>
            <a:t>Can we instrument test helpers with common XSS payloads that can be reused across the app?</a:t>
          </a:r>
        </a:p>
      </dgm:t>
    </dgm:pt>
    <dgm:pt modelId="{E354DAC8-61EF-4E33-83A5-D9C2C46F92FE}" type="parTrans" cxnId="{82FE35BE-7776-4A88-B512-0F1D47D48156}">
      <dgm:prSet/>
      <dgm:spPr/>
      <dgm:t>
        <a:bodyPr/>
        <a:lstStyle/>
        <a:p>
          <a:endParaRPr lang="en-US"/>
        </a:p>
      </dgm:t>
    </dgm:pt>
    <dgm:pt modelId="{25B6E580-54A1-4932-83F8-49EEFE108CC6}" type="sibTrans" cxnId="{82FE35BE-7776-4A88-B512-0F1D47D48156}">
      <dgm:prSet/>
      <dgm:spPr/>
      <dgm:t>
        <a:bodyPr/>
        <a:lstStyle/>
        <a:p>
          <a:endParaRPr lang="en-US"/>
        </a:p>
      </dgm:t>
    </dgm:pt>
    <dgm:pt modelId="{A550B52D-6DD9-4B41-BE7F-871F774BACA5}">
      <dgm:prSet/>
      <dgm:spPr/>
      <dgm:t>
        <a:bodyPr/>
        <a:lstStyle/>
        <a:p>
          <a:pPr>
            <a:lnSpc>
              <a:spcPct val="100000"/>
            </a:lnSpc>
          </a:pPr>
          <a:r>
            <a:rPr lang="en-US"/>
            <a:t>Establish tests as close to the logic as possible.</a:t>
          </a:r>
        </a:p>
      </dgm:t>
    </dgm:pt>
    <dgm:pt modelId="{71AACE48-447C-4D09-BBB6-C44F60A25B28}" type="parTrans" cxnId="{74F72717-CE70-4185-A2C8-EBB553204754}">
      <dgm:prSet/>
      <dgm:spPr/>
      <dgm:t>
        <a:bodyPr/>
        <a:lstStyle/>
        <a:p>
          <a:endParaRPr lang="en-US"/>
        </a:p>
      </dgm:t>
    </dgm:pt>
    <dgm:pt modelId="{D9AED175-C474-4840-8BFC-9F0E68ADA210}" type="sibTrans" cxnId="{74F72717-CE70-4185-A2C8-EBB553204754}">
      <dgm:prSet/>
      <dgm:spPr/>
      <dgm:t>
        <a:bodyPr/>
        <a:lstStyle/>
        <a:p>
          <a:endParaRPr lang="en-US"/>
        </a:p>
      </dgm:t>
    </dgm:pt>
    <dgm:pt modelId="{71A6FED4-A4F6-4F1D-8E24-7420BC31CBA3}">
      <dgm:prSet/>
      <dgm:spPr/>
      <dgm:t>
        <a:bodyPr/>
        <a:lstStyle/>
        <a:p>
          <a:pPr>
            <a:lnSpc>
              <a:spcPct val="100000"/>
            </a:lnSpc>
          </a:pPr>
          <a:r>
            <a:rPr lang="en-US"/>
            <a:t>Unit test for validating comparison mechanisms.</a:t>
          </a:r>
        </a:p>
      </dgm:t>
    </dgm:pt>
    <dgm:pt modelId="{6A61149B-3DCE-4FE2-96EF-09606954413D}" type="parTrans" cxnId="{8DAAF53E-3C6D-496B-A09F-25779F8ABC0D}">
      <dgm:prSet/>
      <dgm:spPr/>
      <dgm:t>
        <a:bodyPr/>
        <a:lstStyle/>
        <a:p>
          <a:endParaRPr lang="en-US"/>
        </a:p>
      </dgm:t>
    </dgm:pt>
    <dgm:pt modelId="{E70B87FB-0229-49DF-8D44-BF078CAC6D2F}" type="sibTrans" cxnId="{8DAAF53E-3C6D-496B-A09F-25779F8ABC0D}">
      <dgm:prSet/>
      <dgm:spPr/>
      <dgm:t>
        <a:bodyPr/>
        <a:lstStyle/>
        <a:p>
          <a:endParaRPr lang="en-US"/>
        </a:p>
      </dgm:t>
    </dgm:pt>
    <dgm:pt modelId="{D4635209-9613-4BEB-A992-A7E048754096}">
      <dgm:prSet/>
      <dgm:spPr/>
      <dgm:t>
        <a:bodyPr/>
        <a:lstStyle/>
        <a:p>
          <a:pPr>
            <a:lnSpc>
              <a:spcPct val="100000"/>
            </a:lnSpc>
          </a:pPr>
          <a:r>
            <a:rPr lang="en-US"/>
            <a:t>Focus on testing for </a:t>
          </a:r>
          <a:r>
            <a:rPr lang="en-US" i="1"/>
            <a:t>permutations.</a:t>
          </a:r>
          <a:endParaRPr lang="en-US"/>
        </a:p>
      </dgm:t>
    </dgm:pt>
    <dgm:pt modelId="{0EEA516E-C8B9-476A-B103-E4731046D960}" type="parTrans" cxnId="{59C0ECDE-6A87-435C-A57D-F2C6D21500BF}">
      <dgm:prSet/>
      <dgm:spPr/>
      <dgm:t>
        <a:bodyPr/>
        <a:lstStyle/>
        <a:p>
          <a:endParaRPr lang="en-US"/>
        </a:p>
      </dgm:t>
    </dgm:pt>
    <dgm:pt modelId="{4C8C4205-9185-4852-A8EA-08783BBF8298}" type="sibTrans" cxnId="{59C0ECDE-6A87-435C-A57D-F2C6D21500BF}">
      <dgm:prSet/>
      <dgm:spPr/>
      <dgm:t>
        <a:bodyPr/>
        <a:lstStyle/>
        <a:p>
          <a:endParaRPr lang="en-US"/>
        </a:p>
      </dgm:t>
    </dgm:pt>
    <dgm:pt modelId="{A523C61B-EE76-4647-968F-FF1205EEF1DE}" type="pres">
      <dgm:prSet presAssocID="{9DED0EF8-ED42-4F9C-8CFE-9A9F520D4A84}" presName="root" presStyleCnt="0">
        <dgm:presLayoutVars>
          <dgm:dir/>
          <dgm:resizeHandles val="exact"/>
        </dgm:presLayoutVars>
      </dgm:prSet>
      <dgm:spPr/>
    </dgm:pt>
    <dgm:pt modelId="{08F8EEAF-4171-4535-9C0A-A45ACE3DE2A7}" type="pres">
      <dgm:prSet presAssocID="{B8060B77-00C4-4097-9950-1696A4249482}" presName="compNode" presStyleCnt="0"/>
      <dgm:spPr/>
    </dgm:pt>
    <dgm:pt modelId="{69902CBC-4733-4B47-8A58-FE5BA44F98A0}" type="pres">
      <dgm:prSet presAssocID="{B8060B77-00C4-4097-9950-1696A4249482}" presName="bgRect" presStyleLbl="bgShp" presStyleIdx="0" presStyleCnt="5"/>
      <dgm:spPr/>
    </dgm:pt>
    <dgm:pt modelId="{089E650B-ABF0-451B-8171-E25BAC097602}" type="pres">
      <dgm:prSet presAssocID="{B8060B77-00C4-4097-9950-1696A424948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icroscope"/>
        </a:ext>
      </dgm:extLst>
    </dgm:pt>
    <dgm:pt modelId="{404B2F6C-EFA2-4C00-95E6-312654DE5E31}" type="pres">
      <dgm:prSet presAssocID="{B8060B77-00C4-4097-9950-1696A4249482}" presName="spaceRect" presStyleCnt="0"/>
      <dgm:spPr/>
    </dgm:pt>
    <dgm:pt modelId="{F442A213-EDB5-462C-B785-B3690368B497}" type="pres">
      <dgm:prSet presAssocID="{B8060B77-00C4-4097-9950-1696A4249482}" presName="parTx" presStyleLbl="revTx" presStyleIdx="0" presStyleCnt="8">
        <dgm:presLayoutVars>
          <dgm:chMax val="0"/>
          <dgm:chPref val="0"/>
        </dgm:presLayoutVars>
      </dgm:prSet>
      <dgm:spPr/>
    </dgm:pt>
    <dgm:pt modelId="{74049269-7518-4869-BEC0-8CB469AFE0F9}" type="pres">
      <dgm:prSet presAssocID="{E3443AE1-19DE-446F-AAB6-53BF5F34469D}" presName="sibTrans" presStyleCnt="0"/>
      <dgm:spPr/>
    </dgm:pt>
    <dgm:pt modelId="{5142E796-BD07-4954-B433-E62D35F5938B}" type="pres">
      <dgm:prSet presAssocID="{F970AFF5-5FD6-4665-86DE-E159EC6648FB}" presName="compNode" presStyleCnt="0"/>
      <dgm:spPr/>
    </dgm:pt>
    <dgm:pt modelId="{1DCAC9DF-E0E4-4227-BEF0-5885A785B4C6}" type="pres">
      <dgm:prSet presAssocID="{F970AFF5-5FD6-4665-86DE-E159EC6648FB}" presName="bgRect" presStyleLbl="bgShp" presStyleIdx="1" presStyleCnt="5"/>
      <dgm:spPr/>
    </dgm:pt>
    <dgm:pt modelId="{75A5F08D-22B5-40A2-A9CC-2FADA17EC28B}" type="pres">
      <dgm:prSet presAssocID="{F970AFF5-5FD6-4665-86DE-E159EC6648FB}"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
        </a:ext>
      </dgm:extLst>
    </dgm:pt>
    <dgm:pt modelId="{5CFE6205-3FD2-4659-B289-F604131E54F0}" type="pres">
      <dgm:prSet presAssocID="{F970AFF5-5FD6-4665-86DE-E159EC6648FB}" presName="spaceRect" presStyleCnt="0"/>
      <dgm:spPr/>
    </dgm:pt>
    <dgm:pt modelId="{5E61F407-8BBB-4509-AEE6-5C23EC491B23}" type="pres">
      <dgm:prSet presAssocID="{F970AFF5-5FD6-4665-86DE-E159EC6648FB}" presName="parTx" presStyleLbl="revTx" presStyleIdx="1" presStyleCnt="8">
        <dgm:presLayoutVars>
          <dgm:chMax val="0"/>
          <dgm:chPref val="0"/>
        </dgm:presLayoutVars>
      </dgm:prSet>
      <dgm:spPr/>
    </dgm:pt>
    <dgm:pt modelId="{15871683-061B-4906-B543-BA5A05719FB2}" type="pres">
      <dgm:prSet presAssocID="{F970AFF5-5FD6-4665-86DE-E159EC6648FB}" presName="desTx" presStyleLbl="revTx" presStyleIdx="2" presStyleCnt="8">
        <dgm:presLayoutVars/>
      </dgm:prSet>
      <dgm:spPr/>
    </dgm:pt>
    <dgm:pt modelId="{00CE11BA-A424-4B28-B7D2-069326FB842B}" type="pres">
      <dgm:prSet presAssocID="{C9E43862-BDE7-4265-AA3E-6A9B7722C23E}" presName="sibTrans" presStyleCnt="0"/>
      <dgm:spPr/>
    </dgm:pt>
    <dgm:pt modelId="{E1007350-62D8-4307-9521-779529BC24DB}" type="pres">
      <dgm:prSet presAssocID="{BE90C716-2D09-46C2-850E-BCA31B8D04B3}" presName="compNode" presStyleCnt="0"/>
      <dgm:spPr/>
    </dgm:pt>
    <dgm:pt modelId="{2B8A6860-7154-4529-8C2D-05A5BFFC3FDE}" type="pres">
      <dgm:prSet presAssocID="{BE90C716-2D09-46C2-850E-BCA31B8D04B3}" presName="bgRect" presStyleLbl="bgShp" presStyleIdx="2" presStyleCnt="5"/>
      <dgm:spPr/>
    </dgm:pt>
    <dgm:pt modelId="{D3830B4D-A83D-461B-8591-7D369435CA14}" type="pres">
      <dgm:prSet presAssocID="{BE90C716-2D09-46C2-850E-BCA31B8D04B3}"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eckmark"/>
        </a:ext>
      </dgm:extLst>
    </dgm:pt>
    <dgm:pt modelId="{45105EF8-683C-40CE-97E1-32B6B4EBFA9B}" type="pres">
      <dgm:prSet presAssocID="{BE90C716-2D09-46C2-850E-BCA31B8D04B3}" presName="spaceRect" presStyleCnt="0"/>
      <dgm:spPr/>
    </dgm:pt>
    <dgm:pt modelId="{60E17557-F1AB-407A-9AB7-DB0ECE6FEDF2}" type="pres">
      <dgm:prSet presAssocID="{BE90C716-2D09-46C2-850E-BCA31B8D04B3}" presName="parTx" presStyleLbl="revTx" presStyleIdx="3" presStyleCnt="8">
        <dgm:presLayoutVars>
          <dgm:chMax val="0"/>
          <dgm:chPref val="0"/>
        </dgm:presLayoutVars>
      </dgm:prSet>
      <dgm:spPr/>
    </dgm:pt>
    <dgm:pt modelId="{70E5CA4B-9BF2-46F5-B6BB-7C5A0FACEE11}" type="pres">
      <dgm:prSet presAssocID="{BE90C716-2D09-46C2-850E-BCA31B8D04B3}" presName="desTx" presStyleLbl="revTx" presStyleIdx="4" presStyleCnt="8">
        <dgm:presLayoutVars/>
      </dgm:prSet>
      <dgm:spPr/>
    </dgm:pt>
    <dgm:pt modelId="{F32D531C-C052-49B2-956D-9ED638830F91}" type="pres">
      <dgm:prSet presAssocID="{2CF2ECA8-21D1-4117-A550-A9B6532E79CF}" presName="sibTrans" presStyleCnt="0"/>
      <dgm:spPr/>
    </dgm:pt>
    <dgm:pt modelId="{94C27FB0-B97B-4791-9CD2-1E09AD6B2460}" type="pres">
      <dgm:prSet presAssocID="{A550B52D-6DD9-4B41-BE7F-871F774BACA5}" presName="compNode" presStyleCnt="0"/>
      <dgm:spPr/>
    </dgm:pt>
    <dgm:pt modelId="{3B747CCD-0E24-43C4-9ED2-8B53359FB63E}" type="pres">
      <dgm:prSet presAssocID="{A550B52D-6DD9-4B41-BE7F-871F774BACA5}" presName="bgRect" presStyleLbl="bgShp" presStyleIdx="3" presStyleCnt="5"/>
      <dgm:spPr/>
    </dgm:pt>
    <dgm:pt modelId="{149AB1AD-4005-4D99-A8E6-86A8465E48AE}" type="pres">
      <dgm:prSet presAssocID="{A550B52D-6DD9-4B41-BE7F-871F774BACA5}"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Test tubes"/>
        </a:ext>
      </dgm:extLst>
    </dgm:pt>
    <dgm:pt modelId="{040A03C3-1F23-433B-A94B-E442700BB2DF}" type="pres">
      <dgm:prSet presAssocID="{A550B52D-6DD9-4B41-BE7F-871F774BACA5}" presName="spaceRect" presStyleCnt="0"/>
      <dgm:spPr/>
    </dgm:pt>
    <dgm:pt modelId="{7CE5E70A-7E5A-4026-BC89-1B61744B3F01}" type="pres">
      <dgm:prSet presAssocID="{A550B52D-6DD9-4B41-BE7F-871F774BACA5}" presName="parTx" presStyleLbl="revTx" presStyleIdx="5" presStyleCnt="8">
        <dgm:presLayoutVars>
          <dgm:chMax val="0"/>
          <dgm:chPref val="0"/>
        </dgm:presLayoutVars>
      </dgm:prSet>
      <dgm:spPr/>
    </dgm:pt>
    <dgm:pt modelId="{6B2EAB28-7B8F-43FC-9665-52C3621D16CA}" type="pres">
      <dgm:prSet presAssocID="{A550B52D-6DD9-4B41-BE7F-871F774BACA5}" presName="desTx" presStyleLbl="revTx" presStyleIdx="6" presStyleCnt="8">
        <dgm:presLayoutVars/>
      </dgm:prSet>
      <dgm:spPr/>
    </dgm:pt>
    <dgm:pt modelId="{6B092165-878F-427B-8146-B190A7A20E49}" type="pres">
      <dgm:prSet presAssocID="{D9AED175-C474-4840-8BFC-9F0E68ADA210}" presName="sibTrans" presStyleCnt="0"/>
      <dgm:spPr/>
    </dgm:pt>
    <dgm:pt modelId="{9018490D-FED6-46F3-AACC-847AC519FB21}" type="pres">
      <dgm:prSet presAssocID="{D4635209-9613-4BEB-A992-A7E048754096}" presName="compNode" presStyleCnt="0"/>
      <dgm:spPr/>
    </dgm:pt>
    <dgm:pt modelId="{9D2B94DE-458A-44DE-A581-6C54665F50F9}" type="pres">
      <dgm:prSet presAssocID="{D4635209-9613-4BEB-A992-A7E048754096}" presName="bgRect" presStyleLbl="bgShp" presStyleIdx="4" presStyleCnt="5"/>
      <dgm:spPr/>
    </dgm:pt>
    <dgm:pt modelId="{70B630DF-D468-4426-93E4-03518AEF53B6}" type="pres">
      <dgm:prSet presAssocID="{D4635209-9613-4BEB-A992-A7E04875409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Magnifying glass"/>
        </a:ext>
      </dgm:extLst>
    </dgm:pt>
    <dgm:pt modelId="{A12FF32E-2DA9-48B5-B7F8-D44DBA5DDC78}" type="pres">
      <dgm:prSet presAssocID="{D4635209-9613-4BEB-A992-A7E048754096}" presName="spaceRect" presStyleCnt="0"/>
      <dgm:spPr/>
    </dgm:pt>
    <dgm:pt modelId="{835A77AA-E4C3-47BB-9BAC-8F34C396E40B}" type="pres">
      <dgm:prSet presAssocID="{D4635209-9613-4BEB-A992-A7E048754096}" presName="parTx" presStyleLbl="revTx" presStyleIdx="7" presStyleCnt="8">
        <dgm:presLayoutVars>
          <dgm:chMax val="0"/>
          <dgm:chPref val="0"/>
        </dgm:presLayoutVars>
      </dgm:prSet>
      <dgm:spPr/>
    </dgm:pt>
  </dgm:ptLst>
  <dgm:cxnLst>
    <dgm:cxn modelId="{74F72717-CE70-4185-A2C8-EBB553204754}" srcId="{9DED0EF8-ED42-4F9C-8CFE-9A9F520D4A84}" destId="{A550B52D-6DD9-4B41-BE7F-871F774BACA5}" srcOrd="3" destOrd="0" parTransId="{71AACE48-447C-4D09-BBB6-C44F60A25B28}" sibTransId="{D9AED175-C474-4840-8BFC-9F0E68ADA210}"/>
    <dgm:cxn modelId="{10644B30-CB42-4974-8294-7B7130FB65B1}" srcId="{F970AFF5-5FD6-4665-86DE-E159EC6648FB}" destId="{D5DF42B2-0D3C-4C38-8A6C-5CA7D77DB377}" srcOrd="0" destOrd="0" parTransId="{8FC9EFC5-637D-475B-BD89-04184CF81653}" sibTransId="{C4693C88-6E10-4636-9F9B-A18422814D0F}"/>
    <dgm:cxn modelId="{8DAAF53E-3C6D-496B-A09F-25779F8ABC0D}" srcId="{A550B52D-6DD9-4B41-BE7F-871F774BACA5}" destId="{71A6FED4-A4F6-4F1D-8E24-7420BC31CBA3}" srcOrd="0" destOrd="0" parTransId="{6A61149B-3DCE-4FE2-96EF-09606954413D}" sibTransId="{E70B87FB-0229-49DF-8D44-BF078CAC6D2F}"/>
    <dgm:cxn modelId="{9703FF44-7EC0-42D6-BC27-89A2FB11A466}" type="presOf" srcId="{71A6FED4-A4F6-4F1D-8E24-7420BC31CBA3}" destId="{6B2EAB28-7B8F-43FC-9665-52C3621D16CA}" srcOrd="0" destOrd="0" presId="urn:microsoft.com/office/officeart/2018/2/layout/IconVerticalSolidList"/>
    <dgm:cxn modelId="{F6BDDF49-D73A-431D-9C31-4D20BF29C189}" type="presOf" srcId="{BE90C716-2D09-46C2-850E-BCA31B8D04B3}" destId="{60E17557-F1AB-407A-9AB7-DB0ECE6FEDF2}" srcOrd="0" destOrd="0" presId="urn:microsoft.com/office/officeart/2018/2/layout/IconVerticalSolidList"/>
    <dgm:cxn modelId="{F372AC4B-F54C-4502-99CA-94C74DFD55BF}" type="presOf" srcId="{A550B52D-6DD9-4B41-BE7F-871F774BACA5}" destId="{7CE5E70A-7E5A-4026-BC89-1B61744B3F01}" srcOrd="0" destOrd="0" presId="urn:microsoft.com/office/officeart/2018/2/layout/IconVerticalSolidList"/>
    <dgm:cxn modelId="{3752395A-660D-4B11-AC78-D813DD418B5E}" type="presOf" srcId="{D4635209-9613-4BEB-A992-A7E048754096}" destId="{835A77AA-E4C3-47BB-9BAC-8F34C396E40B}" srcOrd="0" destOrd="0" presId="urn:microsoft.com/office/officeart/2018/2/layout/IconVerticalSolidList"/>
    <dgm:cxn modelId="{C856C95B-5DF9-424F-9265-38F26E3140B1}" type="presOf" srcId="{D5DF42B2-0D3C-4C38-8A6C-5CA7D77DB377}" destId="{15871683-061B-4906-B543-BA5A05719FB2}" srcOrd="0" destOrd="0" presId="urn:microsoft.com/office/officeart/2018/2/layout/IconVerticalSolidList"/>
    <dgm:cxn modelId="{1BA79785-51A7-4453-8D66-B7A9A3F91BE7}" srcId="{9DED0EF8-ED42-4F9C-8CFE-9A9F520D4A84}" destId="{BE90C716-2D09-46C2-850E-BCA31B8D04B3}" srcOrd="2" destOrd="0" parTransId="{94F64CFA-1701-4E2E-98C3-6B32EACA29FA}" sibTransId="{2CF2ECA8-21D1-4117-A550-A9B6532E79CF}"/>
    <dgm:cxn modelId="{F47FA88B-F703-43CF-A962-BDF7F737B4A1}" type="presOf" srcId="{F970AFF5-5FD6-4665-86DE-E159EC6648FB}" destId="{5E61F407-8BBB-4509-AEE6-5C23EC491B23}" srcOrd="0" destOrd="0" presId="urn:microsoft.com/office/officeart/2018/2/layout/IconVerticalSolidList"/>
    <dgm:cxn modelId="{0DA4B19E-8B55-4F23-BA48-8E3705A97389}" type="presOf" srcId="{B8060B77-00C4-4097-9950-1696A4249482}" destId="{F442A213-EDB5-462C-B785-B3690368B497}" srcOrd="0" destOrd="0" presId="urn:microsoft.com/office/officeart/2018/2/layout/IconVerticalSolidList"/>
    <dgm:cxn modelId="{1AABC4A8-B766-43FE-88A2-FD652766FEC4}" srcId="{9DED0EF8-ED42-4F9C-8CFE-9A9F520D4A84}" destId="{F970AFF5-5FD6-4665-86DE-E159EC6648FB}" srcOrd="1" destOrd="0" parTransId="{818F1543-C13A-4EDD-B965-3061DE6EA61C}" sibTransId="{C9E43862-BDE7-4265-AA3E-6A9B7722C23E}"/>
    <dgm:cxn modelId="{82FE35BE-7776-4A88-B512-0F1D47D48156}" srcId="{BE90C716-2D09-46C2-850E-BCA31B8D04B3}" destId="{FDB2DE04-32DE-47AA-A383-E9E51BA7F2EB}" srcOrd="0" destOrd="0" parTransId="{E354DAC8-61EF-4E33-83A5-D9C2C46F92FE}" sibTransId="{25B6E580-54A1-4932-83F8-49EEFE108CC6}"/>
    <dgm:cxn modelId="{96FFC6BE-46CE-45C2-9BCC-303556BF52E5}" type="presOf" srcId="{FDB2DE04-32DE-47AA-A383-E9E51BA7F2EB}" destId="{70E5CA4B-9BF2-46F5-B6BB-7C5A0FACEE11}" srcOrd="0" destOrd="0" presId="urn:microsoft.com/office/officeart/2018/2/layout/IconVerticalSolidList"/>
    <dgm:cxn modelId="{4632FBD7-1076-4245-998C-D030BA2E287E}" srcId="{9DED0EF8-ED42-4F9C-8CFE-9A9F520D4A84}" destId="{B8060B77-00C4-4097-9950-1696A4249482}" srcOrd="0" destOrd="0" parTransId="{F546F56E-C77C-4673-BA8E-34691EF6265D}" sibTransId="{E3443AE1-19DE-446F-AAB6-53BF5F34469D}"/>
    <dgm:cxn modelId="{59C0ECDE-6A87-435C-A57D-F2C6D21500BF}" srcId="{9DED0EF8-ED42-4F9C-8CFE-9A9F520D4A84}" destId="{D4635209-9613-4BEB-A992-A7E048754096}" srcOrd="4" destOrd="0" parTransId="{0EEA516E-C8B9-476A-B103-E4731046D960}" sibTransId="{4C8C4205-9185-4852-A8EA-08783BBF8298}"/>
    <dgm:cxn modelId="{AF5FA7FC-A448-415A-8119-EDB18915ACD4}" type="presOf" srcId="{9DED0EF8-ED42-4F9C-8CFE-9A9F520D4A84}" destId="{A523C61B-EE76-4647-968F-FF1205EEF1DE}" srcOrd="0" destOrd="0" presId="urn:microsoft.com/office/officeart/2018/2/layout/IconVerticalSolidList"/>
    <dgm:cxn modelId="{10F895A7-02C7-4A8E-AF50-36DF3C2853DE}" type="presParOf" srcId="{A523C61B-EE76-4647-968F-FF1205EEF1DE}" destId="{08F8EEAF-4171-4535-9C0A-A45ACE3DE2A7}" srcOrd="0" destOrd="0" presId="urn:microsoft.com/office/officeart/2018/2/layout/IconVerticalSolidList"/>
    <dgm:cxn modelId="{1E177624-E2DD-4C13-A407-0B26EEDF3A4B}" type="presParOf" srcId="{08F8EEAF-4171-4535-9C0A-A45ACE3DE2A7}" destId="{69902CBC-4733-4B47-8A58-FE5BA44F98A0}" srcOrd="0" destOrd="0" presId="urn:microsoft.com/office/officeart/2018/2/layout/IconVerticalSolidList"/>
    <dgm:cxn modelId="{0B704AF1-42C7-4DB7-9A2C-F324A2250BF6}" type="presParOf" srcId="{08F8EEAF-4171-4535-9C0A-A45ACE3DE2A7}" destId="{089E650B-ABF0-451B-8171-E25BAC097602}" srcOrd="1" destOrd="0" presId="urn:microsoft.com/office/officeart/2018/2/layout/IconVerticalSolidList"/>
    <dgm:cxn modelId="{53BF3CD8-9AA7-4193-AF2B-0C737F2FE8BD}" type="presParOf" srcId="{08F8EEAF-4171-4535-9C0A-A45ACE3DE2A7}" destId="{404B2F6C-EFA2-4C00-95E6-312654DE5E31}" srcOrd="2" destOrd="0" presId="urn:microsoft.com/office/officeart/2018/2/layout/IconVerticalSolidList"/>
    <dgm:cxn modelId="{DFA13939-8FD7-42D8-8FEC-AA2C2E7A0976}" type="presParOf" srcId="{08F8EEAF-4171-4535-9C0A-A45ACE3DE2A7}" destId="{F442A213-EDB5-462C-B785-B3690368B497}" srcOrd="3" destOrd="0" presId="urn:microsoft.com/office/officeart/2018/2/layout/IconVerticalSolidList"/>
    <dgm:cxn modelId="{CD78B9FD-F91C-499C-8BA6-5006C5448431}" type="presParOf" srcId="{A523C61B-EE76-4647-968F-FF1205EEF1DE}" destId="{74049269-7518-4869-BEC0-8CB469AFE0F9}" srcOrd="1" destOrd="0" presId="urn:microsoft.com/office/officeart/2018/2/layout/IconVerticalSolidList"/>
    <dgm:cxn modelId="{1CDB5B14-B0CC-4DBE-A677-8326550A2D49}" type="presParOf" srcId="{A523C61B-EE76-4647-968F-FF1205EEF1DE}" destId="{5142E796-BD07-4954-B433-E62D35F5938B}" srcOrd="2" destOrd="0" presId="urn:microsoft.com/office/officeart/2018/2/layout/IconVerticalSolidList"/>
    <dgm:cxn modelId="{E768D2FB-B197-48C7-BF44-48EC9588F8A7}" type="presParOf" srcId="{5142E796-BD07-4954-B433-E62D35F5938B}" destId="{1DCAC9DF-E0E4-4227-BEF0-5885A785B4C6}" srcOrd="0" destOrd="0" presId="urn:microsoft.com/office/officeart/2018/2/layout/IconVerticalSolidList"/>
    <dgm:cxn modelId="{3C06879D-7A65-4AF0-9E91-D4D44EF94428}" type="presParOf" srcId="{5142E796-BD07-4954-B433-E62D35F5938B}" destId="{75A5F08D-22B5-40A2-A9CC-2FADA17EC28B}" srcOrd="1" destOrd="0" presId="urn:microsoft.com/office/officeart/2018/2/layout/IconVerticalSolidList"/>
    <dgm:cxn modelId="{A0F45D15-6A5E-473B-9CBB-CABCFA92B4DB}" type="presParOf" srcId="{5142E796-BD07-4954-B433-E62D35F5938B}" destId="{5CFE6205-3FD2-4659-B289-F604131E54F0}" srcOrd="2" destOrd="0" presId="urn:microsoft.com/office/officeart/2018/2/layout/IconVerticalSolidList"/>
    <dgm:cxn modelId="{A6D50D4E-310C-497D-879F-B7A63F2EE6A2}" type="presParOf" srcId="{5142E796-BD07-4954-B433-E62D35F5938B}" destId="{5E61F407-8BBB-4509-AEE6-5C23EC491B23}" srcOrd="3" destOrd="0" presId="urn:microsoft.com/office/officeart/2018/2/layout/IconVerticalSolidList"/>
    <dgm:cxn modelId="{B8DDD161-E26E-4726-BB0E-006FDAB8A352}" type="presParOf" srcId="{5142E796-BD07-4954-B433-E62D35F5938B}" destId="{15871683-061B-4906-B543-BA5A05719FB2}" srcOrd="4" destOrd="0" presId="urn:microsoft.com/office/officeart/2018/2/layout/IconVerticalSolidList"/>
    <dgm:cxn modelId="{7D4E2F8B-F81A-4CEE-80CC-94C492192C0C}" type="presParOf" srcId="{A523C61B-EE76-4647-968F-FF1205EEF1DE}" destId="{00CE11BA-A424-4B28-B7D2-069326FB842B}" srcOrd="3" destOrd="0" presId="urn:microsoft.com/office/officeart/2018/2/layout/IconVerticalSolidList"/>
    <dgm:cxn modelId="{C023F100-2A78-4DCE-B745-5FC79D218CC3}" type="presParOf" srcId="{A523C61B-EE76-4647-968F-FF1205EEF1DE}" destId="{E1007350-62D8-4307-9521-779529BC24DB}" srcOrd="4" destOrd="0" presId="urn:microsoft.com/office/officeart/2018/2/layout/IconVerticalSolidList"/>
    <dgm:cxn modelId="{3DF401AE-CD2C-42B1-90AD-232688F18EA6}" type="presParOf" srcId="{E1007350-62D8-4307-9521-779529BC24DB}" destId="{2B8A6860-7154-4529-8C2D-05A5BFFC3FDE}" srcOrd="0" destOrd="0" presId="urn:microsoft.com/office/officeart/2018/2/layout/IconVerticalSolidList"/>
    <dgm:cxn modelId="{36C9D862-E90C-4F82-9DBE-FFFE8E1D732A}" type="presParOf" srcId="{E1007350-62D8-4307-9521-779529BC24DB}" destId="{D3830B4D-A83D-461B-8591-7D369435CA14}" srcOrd="1" destOrd="0" presId="urn:microsoft.com/office/officeart/2018/2/layout/IconVerticalSolidList"/>
    <dgm:cxn modelId="{6A85EA57-99D8-4353-8EAE-16CDFBE2C4E4}" type="presParOf" srcId="{E1007350-62D8-4307-9521-779529BC24DB}" destId="{45105EF8-683C-40CE-97E1-32B6B4EBFA9B}" srcOrd="2" destOrd="0" presId="urn:microsoft.com/office/officeart/2018/2/layout/IconVerticalSolidList"/>
    <dgm:cxn modelId="{03BC40DE-F52D-46EC-8DD4-53DF034B2866}" type="presParOf" srcId="{E1007350-62D8-4307-9521-779529BC24DB}" destId="{60E17557-F1AB-407A-9AB7-DB0ECE6FEDF2}" srcOrd="3" destOrd="0" presId="urn:microsoft.com/office/officeart/2018/2/layout/IconVerticalSolidList"/>
    <dgm:cxn modelId="{343D9B9F-63E7-40B4-909A-F55860D1B79C}" type="presParOf" srcId="{E1007350-62D8-4307-9521-779529BC24DB}" destId="{70E5CA4B-9BF2-46F5-B6BB-7C5A0FACEE11}" srcOrd="4" destOrd="0" presId="urn:microsoft.com/office/officeart/2018/2/layout/IconVerticalSolidList"/>
    <dgm:cxn modelId="{2342BF82-6806-47CE-91E3-38BFD69BF687}" type="presParOf" srcId="{A523C61B-EE76-4647-968F-FF1205EEF1DE}" destId="{F32D531C-C052-49B2-956D-9ED638830F91}" srcOrd="5" destOrd="0" presId="urn:microsoft.com/office/officeart/2018/2/layout/IconVerticalSolidList"/>
    <dgm:cxn modelId="{D4DBD247-8C88-4630-AB53-26AEE6D9F863}" type="presParOf" srcId="{A523C61B-EE76-4647-968F-FF1205EEF1DE}" destId="{94C27FB0-B97B-4791-9CD2-1E09AD6B2460}" srcOrd="6" destOrd="0" presId="urn:microsoft.com/office/officeart/2018/2/layout/IconVerticalSolidList"/>
    <dgm:cxn modelId="{002AC9EA-AA13-4F27-89BB-2F0C50E17EBE}" type="presParOf" srcId="{94C27FB0-B97B-4791-9CD2-1E09AD6B2460}" destId="{3B747CCD-0E24-43C4-9ED2-8B53359FB63E}" srcOrd="0" destOrd="0" presId="urn:microsoft.com/office/officeart/2018/2/layout/IconVerticalSolidList"/>
    <dgm:cxn modelId="{63D9FDEE-8A2B-4DE7-96A4-C86EDE09913C}" type="presParOf" srcId="{94C27FB0-B97B-4791-9CD2-1E09AD6B2460}" destId="{149AB1AD-4005-4D99-A8E6-86A8465E48AE}" srcOrd="1" destOrd="0" presId="urn:microsoft.com/office/officeart/2018/2/layout/IconVerticalSolidList"/>
    <dgm:cxn modelId="{BB934C05-95AD-4451-92F5-F159BDD8DEAF}" type="presParOf" srcId="{94C27FB0-B97B-4791-9CD2-1E09AD6B2460}" destId="{040A03C3-1F23-433B-A94B-E442700BB2DF}" srcOrd="2" destOrd="0" presId="urn:microsoft.com/office/officeart/2018/2/layout/IconVerticalSolidList"/>
    <dgm:cxn modelId="{9623ABD8-004F-4A25-9FD3-9D8E0221239B}" type="presParOf" srcId="{94C27FB0-B97B-4791-9CD2-1E09AD6B2460}" destId="{7CE5E70A-7E5A-4026-BC89-1B61744B3F01}" srcOrd="3" destOrd="0" presId="urn:microsoft.com/office/officeart/2018/2/layout/IconVerticalSolidList"/>
    <dgm:cxn modelId="{6D6836F3-1CAE-4FE4-9331-14F98D55C858}" type="presParOf" srcId="{94C27FB0-B97B-4791-9CD2-1E09AD6B2460}" destId="{6B2EAB28-7B8F-43FC-9665-52C3621D16CA}" srcOrd="4" destOrd="0" presId="urn:microsoft.com/office/officeart/2018/2/layout/IconVerticalSolidList"/>
    <dgm:cxn modelId="{C7B4AEB5-CFBF-4FC9-907B-8616EFA41973}" type="presParOf" srcId="{A523C61B-EE76-4647-968F-FF1205EEF1DE}" destId="{6B092165-878F-427B-8146-B190A7A20E49}" srcOrd="7" destOrd="0" presId="urn:microsoft.com/office/officeart/2018/2/layout/IconVerticalSolidList"/>
    <dgm:cxn modelId="{10234FA3-53A6-4300-93ED-25C9AA384022}" type="presParOf" srcId="{A523C61B-EE76-4647-968F-FF1205EEF1DE}" destId="{9018490D-FED6-46F3-AACC-847AC519FB21}" srcOrd="8" destOrd="0" presId="urn:microsoft.com/office/officeart/2018/2/layout/IconVerticalSolidList"/>
    <dgm:cxn modelId="{BE4734B4-8D9C-4B8C-9AE8-75BDED02B8EB}" type="presParOf" srcId="{9018490D-FED6-46F3-AACC-847AC519FB21}" destId="{9D2B94DE-458A-44DE-A581-6C54665F50F9}" srcOrd="0" destOrd="0" presId="urn:microsoft.com/office/officeart/2018/2/layout/IconVerticalSolidList"/>
    <dgm:cxn modelId="{2BE7A599-278F-407B-8D0E-BD984C6F44AF}" type="presParOf" srcId="{9018490D-FED6-46F3-AACC-847AC519FB21}" destId="{70B630DF-D468-4426-93E4-03518AEF53B6}" srcOrd="1" destOrd="0" presId="urn:microsoft.com/office/officeart/2018/2/layout/IconVerticalSolidList"/>
    <dgm:cxn modelId="{3BDBCD2E-B02C-48B7-A3EA-B7EDD44D2C6A}" type="presParOf" srcId="{9018490D-FED6-46F3-AACC-847AC519FB21}" destId="{A12FF32E-2DA9-48B5-B7F8-D44DBA5DDC78}" srcOrd="2" destOrd="0" presId="urn:microsoft.com/office/officeart/2018/2/layout/IconVerticalSolidList"/>
    <dgm:cxn modelId="{D43CCE48-C8E9-4F41-86EE-6E3992654EF3}" type="presParOf" srcId="{9018490D-FED6-46F3-AACC-847AC519FB21}" destId="{835A77AA-E4C3-47BB-9BAC-8F34C396E40B}"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3DBCB4-AD9F-8D41-860E-5D74E8B5C78C}">
      <dsp:nvSpPr>
        <dsp:cNvPr id="0" name=""/>
        <dsp:cNvSpPr/>
      </dsp:nvSpPr>
      <dsp:spPr>
        <a:xfrm>
          <a:off x="0" y="0"/>
          <a:ext cx="3000374" cy="3581400"/>
        </a:xfrm>
        <a:prstGeom prst="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33921" tIns="330200" rIns="233921" bIns="330200" numCol="1" spcCol="1270" anchor="t" anchorCtr="0">
          <a:noAutofit/>
        </a:bodyPr>
        <a:lstStyle/>
        <a:p>
          <a:pPr marL="0" lvl="0" indent="0" algn="l" defTabSz="1155700">
            <a:lnSpc>
              <a:spcPct val="90000"/>
            </a:lnSpc>
            <a:spcBef>
              <a:spcPct val="0"/>
            </a:spcBef>
            <a:spcAft>
              <a:spcPct val="35000"/>
            </a:spcAft>
            <a:buNone/>
          </a:pPr>
          <a:r>
            <a:rPr lang="en-US" sz="2600" kern="1200" baseline="0" dirty="0">
              <a:latin typeface="Helvetica" pitchFamily="2" charset="0"/>
            </a:rPr>
            <a:t>Root Cause Analysis (RCA) during IR process to drive solutions</a:t>
          </a:r>
          <a:endParaRPr lang="en-US" sz="2600" kern="1200" dirty="0">
            <a:latin typeface="Helvetica" pitchFamily="2" charset="0"/>
          </a:endParaRPr>
        </a:p>
      </dsp:txBody>
      <dsp:txXfrm>
        <a:off x="0" y="1360932"/>
        <a:ext cx="3000374" cy="2148840"/>
      </dsp:txXfrm>
    </dsp:sp>
    <dsp:sp modelId="{1092A8C0-6066-B74D-8F3C-148186BF84AA}">
      <dsp:nvSpPr>
        <dsp:cNvPr id="0" name=""/>
        <dsp:cNvSpPr/>
      </dsp:nvSpPr>
      <dsp:spPr>
        <a:xfrm>
          <a:off x="962977" y="358140"/>
          <a:ext cx="1074420" cy="1074420"/>
        </a:xfrm>
        <a:prstGeom prst="ellipse">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766" tIns="12700" rIns="83766"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120322" y="515485"/>
        <a:ext cx="759730" cy="759730"/>
      </dsp:txXfrm>
    </dsp:sp>
    <dsp:sp modelId="{46947413-3023-FC41-BD1B-5C5D7F12427D}">
      <dsp:nvSpPr>
        <dsp:cNvPr id="0" name=""/>
        <dsp:cNvSpPr/>
      </dsp:nvSpPr>
      <dsp:spPr>
        <a:xfrm>
          <a:off x="0" y="3581328"/>
          <a:ext cx="3000374" cy="72"/>
        </a:xfrm>
        <a:prstGeom prst="rect">
          <a:avLst/>
        </a:prstGeom>
        <a:solidFill>
          <a:schemeClr val="accent3">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7611BDA-1081-7E4A-BD05-299C75006F32}">
      <dsp:nvSpPr>
        <dsp:cNvPr id="0" name=""/>
        <dsp:cNvSpPr/>
      </dsp:nvSpPr>
      <dsp:spPr>
        <a:xfrm>
          <a:off x="3300412" y="0"/>
          <a:ext cx="3000374" cy="3581400"/>
        </a:xfrm>
        <a:prstGeom prst="rect">
          <a:avLst/>
        </a:prstGeom>
        <a:solidFill>
          <a:schemeClr val="accent3">
            <a:tint val="40000"/>
            <a:alpha val="90000"/>
            <a:hueOff val="0"/>
            <a:satOff val="0"/>
            <a:lumOff val="0"/>
            <a:alphaOff val="0"/>
          </a:schemeClr>
        </a:solidFill>
        <a:ln w="19050"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33921" tIns="330200" rIns="233921" bIns="330200" numCol="1" spcCol="1270" anchor="t" anchorCtr="0">
          <a:noAutofit/>
        </a:bodyPr>
        <a:lstStyle/>
        <a:p>
          <a:pPr marL="0" lvl="0" indent="0" algn="l" defTabSz="1155700">
            <a:lnSpc>
              <a:spcPct val="90000"/>
            </a:lnSpc>
            <a:spcBef>
              <a:spcPct val="0"/>
            </a:spcBef>
            <a:spcAft>
              <a:spcPct val="35000"/>
            </a:spcAft>
            <a:buNone/>
          </a:pPr>
          <a:r>
            <a:rPr lang="en-US" sz="2600" kern="1200" baseline="0" dirty="0">
              <a:latin typeface="Helvetica" pitchFamily="2" charset="0"/>
            </a:rPr>
            <a:t>Perform thorough variant analysis</a:t>
          </a:r>
          <a:endParaRPr lang="en-US" sz="2600" kern="1200" dirty="0">
            <a:latin typeface="Helvetica" pitchFamily="2" charset="0"/>
          </a:endParaRPr>
        </a:p>
      </dsp:txBody>
      <dsp:txXfrm>
        <a:off x="3300412" y="1360932"/>
        <a:ext cx="3000374" cy="2148840"/>
      </dsp:txXfrm>
    </dsp:sp>
    <dsp:sp modelId="{F606DCBA-49DF-C14D-B2A5-18C015B76C5B}">
      <dsp:nvSpPr>
        <dsp:cNvPr id="0" name=""/>
        <dsp:cNvSpPr/>
      </dsp:nvSpPr>
      <dsp:spPr>
        <a:xfrm>
          <a:off x="4263389" y="358140"/>
          <a:ext cx="1074420" cy="1074420"/>
        </a:xfrm>
        <a:prstGeom prst="ellipse">
          <a:avLst/>
        </a:prstGeom>
        <a:solidFill>
          <a:schemeClr val="accent4">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766" tIns="12700" rIns="83766"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420734" y="515485"/>
        <a:ext cx="759730" cy="759730"/>
      </dsp:txXfrm>
    </dsp:sp>
    <dsp:sp modelId="{37C4EC9E-68CF-3447-AA9A-5322F2D6D9BD}">
      <dsp:nvSpPr>
        <dsp:cNvPr id="0" name=""/>
        <dsp:cNvSpPr/>
      </dsp:nvSpPr>
      <dsp:spPr>
        <a:xfrm>
          <a:off x="3300412" y="3581328"/>
          <a:ext cx="3000374" cy="72"/>
        </a:xfrm>
        <a:prstGeom prst="rect">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9F7E6B7-D331-7C4E-83C9-373A3FA0D324}">
      <dsp:nvSpPr>
        <dsp:cNvPr id="0" name=""/>
        <dsp:cNvSpPr/>
      </dsp:nvSpPr>
      <dsp:spPr>
        <a:xfrm>
          <a:off x="6600824" y="0"/>
          <a:ext cx="3000374" cy="3581400"/>
        </a:xfrm>
        <a:prstGeom prst="rect">
          <a:avLst/>
        </a:prstGeom>
        <a:solidFill>
          <a:schemeClr val="accent4">
            <a:tint val="40000"/>
            <a:alpha val="90000"/>
            <a:hueOff val="0"/>
            <a:satOff val="0"/>
            <a:lumOff val="0"/>
            <a:alphaOff val="0"/>
          </a:schemeClr>
        </a:solidFill>
        <a:ln w="19050"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33921" tIns="330200" rIns="233921" bIns="330200" numCol="1" spcCol="1270" anchor="t" anchorCtr="0">
          <a:noAutofit/>
        </a:bodyPr>
        <a:lstStyle/>
        <a:p>
          <a:pPr marL="0" lvl="0" indent="0" algn="l" defTabSz="1155700">
            <a:lnSpc>
              <a:spcPct val="90000"/>
            </a:lnSpc>
            <a:spcBef>
              <a:spcPct val="0"/>
            </a:spcBef>
            <a:spcAft>
              <a:spcPct val="35000"/>
            </a:spcAft>
            <a:buNone/>
          </a:pPr>
          <a:r>
            <a:rPr lang="en-US" sz="2600" kern="1200" baseline="0" dirty="0">
              <a:latin typeface="Helvetica" pitchFamily="2" charset="0"/>
            </a:rPr>
            <a:t>Utilize </a:t>
          </a:r>
          <a:r>
            <a:rPr lang="en-US" sz="2600" u="sng" kern="1200" baseline="0" dirty="0">
              <a:latin typeface="Helvetica" pitchFamily="2" charset="0"/>
            </a:rPr>
            <a:t>tests</a:t>
          </a:r>
          <a:r>
            <a:rPr lang="en-US" sz="2600" kern="1200" baseline="0" dirty="0">
              <a:latin typeface="Helvetica" pitchFamily="2" charset="0"/>
            </a:rPr>
            <a:t> to prevent regression</a:t>
          </a:r>
          <a:endParaRPr lang="en-US" sz="2600" kern="1200" dirty="0">
            <a:latin typeface="Helvetica" pitchFamily="2" charset="0"/>
          </a:endParaRPr>
        </a:p>
      </dsp:txBody>
      <dsp:txXfrm>
        <a:off x="6600824" y="1360932"/>
        <a:ext cx="3000374" cy="2148840"/>
      </dsp:txXfrm>
    </dsp:sp>
    <dsp:sp modelId="{9A65F8A2-EDD3-E94A-9497-817B5E85D272}">
      <dsp:nvSpPr>
        <dsp:cNvPr id="0" name=""/>
        <dsp:cNvSpPr/>
      </dsp:nvSpPr>
      <dsp:spPr>
        <a:xfrm>
          <a:off x="7563802" y="358140"/>
          <a:ext cx="1074420" cy="1074420"/>
        </a:xfrm>
        <a:prstGeom prst="ellipse">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766" tIns="12700" rIns="83766"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7721147" y="515485"/>
        <a:ext cx="759730" cy="759730"/>
      </dsp:txXfrm>
    </dsp:sp>
    <dsp:sp modelId="{70ECB3BA-1E9B-E140-8B6F-4AC2D8F1878C}">
      <dsp:nvSpPr>
        <dsp:cNvPr id="0" name=""/>
        <dsp:cNvSpPr/>
      </dsp:nvSpPr>
      <dsp:spPr>
        <a:xfrm>
          <a:off x="6600824" y="3581328"/>
          <a:ext cx="3000374" cy="72"/>
        </a:xfrm>
        <a:prstGeom prst="rect">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902CBC-4733-4B47-8A58-FE5BA44F98A0}">
      <dsp:nvSpPr>
        <dsp:cNvPr id="0" name=""/>
        <dsp:cNvSpPr/>
      </dsp:nvSpPr>
      <dsp:spPr>
        <a:xfrm>
          <a:off x="0" y="3961"/>
          <a:ext cx="7517423" cy="8437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9E650B-ABF0-451B-8171-E25BAC097602}">
      <dsp:nvSpPr>
        <dsp:cNvPr id="0" name=""/>
        <dsp:cNvSpPr/>
      </dsp:nvSpPr>
      <dsp:spPr>
        <a:xfrm>
          <a:off x="255224" y="193797"/>
          <a:ext cx="464044" cy="4640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442A213-EDB5-462C-B785-B3690368B497}">
      <dsp:nvSpPr>
        <dsp:cNvPr id="0" name=""/>
        <dsp:cNvSpPr/>
      </dsp:nvSpPr>
      <dsp:spPr>
        <a:xfrm>
          <a:off x="974494" y="3961"/>
          <a:ext cx="6542928" cy="843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294" tIns="89294" rIns="89294" bIns="89294" numCol="1" spcCol="1270" anchor="ctr" anchorCtr="0">
          <a:noAutofit/>
        </a:bodyPr>
        <a:lstStyle/>
        <a:p>
          <a:pPr marL="0" lvl="0" indent="0" algn="l" defTabSz="844550">
            <a:lnSpc>
              <a:spcPct val="100000"/>
            </a:lnSpc>
            <a:spcBef>
              <a:spcPct val="0"/>
            </a:spcBef>
            <a:spcAft>
              <a:spcPct val="35000"/>
            </a:spcAft>
            <a:buNone/>
          </a:pPr>
          <a:r>
            <a:rPr lang="en-US" sz="1900" kern="1200" dirty="0"/>
            <a:t>Ensure tests are utilized, and a part of the development and deployment process.</a:t>
          </a:r>
        </a:p>
      </dsp:txBody>
      <dsp:txXfrm>
        <a:off x="974494" y="3961"/>
        <a:ext cx="6542928" cy="843718"/>
      </dsp:txXfrm>
    </dsp:sp>
    <dsp:sp modelId="{1DCAC9DF-E0E4-4227-BEF0-5885A785B4C6}">
      <dsp:nvSpPr>
        <dsp:cNvPr id="0" name=""/>
        <dsp:cNvSpPr/>
      </dsp:nvSpPr>
      <dsp:spPr>
        <a:xfrm>
          <a:off x="0" y="1058608"/>
          <a:ext cx="7517423" cy="8437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A5F08D-22B5-40A2-A9CC-2FADA17EC28B}">
      <dsp:nvSpPr>
        <dsp:cNvPr id="0" name=""/>
        <dsp:cNvSpPr/>
      </dsp:nvSpPr>
      <dsp:spPr>
        <a:xfrm>
          <a:off x="255224" y="1248445"/>
          <a:ext cx="464044" cy="46404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E61F407-8BBB-4509-AEE6-5C23EC491B23}">
      <dsp:nvSpPr>
        <dsp:cNvPr id="0" name=""/>
        <dsp:cNvSpPr/>
      </dsp:nvSpPr>
      <dsp:spPr>
        <a:xfrm>
          <a:off x="974494" y="1058608"/>
          <a:ext cx="3382840" cy="843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294" tIns="89294" rIns="89294" bIns="89294" numCol="1" spcCol="1270" anchor="ctr" anchorCtr="0">
          <a:noAutofit/>
        </a:bodyPr>
        <a:lstStyle/>
        <a:p>
          <a:pPr marL="0" lvl="0" indent="0" algn="l" defTabSz="844550">
            <a:lnSpc>
              <a:spcPct val="100000"/>
            </a:lnSpc>
            <a:spcBef>
              <a:spcPct val="0"/>
            </a:spcBef>
            <a:spcAft>
              <a:spcPct val="35000"/>
            </a:spcAft>
            <a:buNone/>
          </a:pPr>
          <a:r>
            <a:rPr lang="en-US" sz="1900" kern="1200"/>
            <a:t>Focus test on a specific issue</a:t>
          </a:r>
        </a:p>
      </dsp:txBody>
      <dsp:txXfrm>
        <a:off x="974494" y="1058608"/>
        <a:ext cx="3382840" cy="843718"/>
      </dsp:txXfrm>
    </dsp:sp>
    <dsp:sp modelId="{15871683-061B-4906-B543-BA5A05719FB2}">
      <dsp:nvSpPr>
        <dsp:cNvPr id="0" name=""/>
        <dsp:cNvSpPr/>
      </dsp:nvSpPr>
      <dsp:spPr>
        <a:xfrm>
          <a:off x="4357334" y="1058608"/>
          <a:ext cx="3160088" cy="843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294" tIns="89294" rIns="89294" bIns="89294" numCol="1" spcCol="1270" anchor="ctr" anchorCtr="0">
          <a:noAutofit/>
        </a:bodyPr>
        <a:lstStyle/>
        <a:p>
          <a:pPr marL="0" lvl="0" indent="0" algn="l" defTabSz="666750">
            <a:lnSpc>
              <a:spcPct val="100000"/>
            </a:lnSpc>
            <a:spcBef>
              <a:spcPct val="0"/>
            </a:spcBef>
            <a:spcAft>
              <a:spcPct val="35000"/>
            </a:spcAft>
            <a:buNone/>
          </a:pPr>
          <a:r>
            <a:rPr lang="en-US" sz="1500" kern="1200"/>
            <a:t>Integration test XSS on user profile</a:t>
          </a:r>
        </a:p>
      </dsp:txBody>
      <dsp:txXfrm>
        <a:off x="4357334" y="1058608"/>
        <a:ext cx="3160088" cy="843718"/>
      </dsp:txXfrm>
    </dsp:sp>
    <dsp:sp modelId="{2B8A6860-7154-4529-8C2D-05A5BFFC3FDE}">
      <dsp:nvSpPr>
        <dsp:cNvPr id="0" name=""/>
        <dsp:cNvSpPr/>
      </dsp:nvSpPr>
      <dsp:spPr>
        <a:xfrm>
          <a:off x="0" y="2113256"/>
          <a:ext cx="7517423" cy="8437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3830B4D-A83D-461B-8591-7D369435CA14}">
      <dsp:nvSpPr>
        <dsp:cNvPr id="0" name=""/>
        <dsp:cNvSpPr/>
      </dsp:nvSpPr>
      <dsp:spPr>
        <a:xfrm>
          <a:off x="255224" y="2303093"/>
          <a:ext cx="464044" cy="46404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0E17557-F1AB-407A-9AB7-DB0ECE6FEDF2}">
      <dsp:nvSpPr>
        <dsp:cNvPr id="0" name=""/>
        <dsp:cNvSpPr/>
      </dsp:nvSpPr>
      <dsp:spPr>
        <a:xfrm>
          <a:off x="974494" y="2113256"/>
          <a:ext cx="3382840" cy="843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294" tIns="89294" rIns="89294" bIns="89294" numCol="1" spcCol="1270" anchor="ctr" anchorCtr="0">
          <a:noAutofit/>
        </a:bodyPr>
        <a:lstStyle/>
        <a:p>
          <a:pPr marL="0" lvl="0" indent="0" algn="l" defTabSz="844550">
            <a:lnSpc>
              <a:spcPct val="100000"/>
            </a:lnSpc>
            <a:spcBef>
              <a:spcPct val="0"/>
            </a:spcBef>
            <a:spcAft>
              <a:spcPct val="35000"/>
            </a:spcAft>
            <a:buNone/>
          </a:pPr>
          <a:r>
            <a:rPr lang="en-US" sz="1900" kern="1200"/>
            <a:t>Determine method to make test reusable</a:t>
          </a:r>
        </a:p>
      </dsp:txBody>
      <dsp:txXfrm>
        <a:off x="974494" y="2113256"/>
        <a:ext cx="3382840" cy="843718"/>
      </dsp:txXfrm>
    </dsp:sp>
    <dsp:sp modelId="{70E5CA4B-9BF2-46F5-B6BB-7C5A0FACEE11}">
      <dsp:nvSpPr>
        <dsp:cNvPr id="0" name=""/>
        <dsp:cNvSpPr/>
      </dsp:nvSpPr>
      <dsp:spPr>
        <a:xfrm>
          <a:off x="4357334" y="2113256"/>
          <a:ext cx="3160088" cy="843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294" tIns="89294" rIns="89294" bIns="89294" numCol="1" spcCol="1270" anchor="ctr" anchorCtr="0">
          <a:noAutofit/>
        </a:bodyPr>
        <a:lstStyle/>
        <a:p>
          <a:pPr marL="0" lvl="0" indent="0" algn="l" defTabSz="666750">
            <a:lnSpc>
              <a:spcPct val="100000"/>
            </a:lnSpc>
            <a:spcBef>
              <a:spcPct val="0"/>
            </a:spcBef>
            <a:spcAft>
              <a:spcPct val="35000"/>
            </a:spcAft>
            <a:buNone/>
          </a:pPr>
          <a:r>
            <a:rPr lang="en-US" sz="1500" kern="1200"/>
            <a:t>Can we instrument test helpers with common XSS payloads that can be reused across the app?</a:t>
          </a:r>
        </a:p>
      </dsp:txBody>
      <dsp:txXfrm>
        <a:off x="4357334" y="2113256"/>
        <a:ext cx="3160088" cy="843718"/>
      </dsp:txXfrm>
    </dsp:sp>
    <dsp:sp modelId="{3B747CCD-0E24-43C4-9ED2-8B53359FB63E}">
      <dsp:nvSpPr>
        <dsp:cNvPr id="0" name=""/>
        <dsp:cNvSpPr/>
      </dsp:nvSpPr>
      <dsp:spPr>
        <a:xfrm>
          <a:off x="0" y="3167904"/>
          <a:ext cx="7517423" cy="8437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49AB1AD-4005-4D99-A8E6-86A8465E48AE}">
      <dsp:nvSpPr>
        <dsp:cNvPr id="0" name=""/>
        <dsp:cNvSpPr/>
      </dsp:nvSpPr>
      <dsp:spPr>
        <a:xfrm>
          <a:off x="255224" y="3357740"/>
          <a:ext cx="464044" cy="46404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E5E70A-7E5A-4026-BC89-1B61744B3F01}">
      <dsp:nvSpPr>
        <dsp:cNvPr id="0" name=""/>
        <dsp:cNvSpPr/>
      </dsp:nvSpPr>
      <dsp:spPr>
        <a:xfrm>
          <a:off x="974494" y="3167904"/>
          <a:ext cx="3382840" cy="843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294" tIns="89294" rIns="89294" bIns="89294" numCol="1" spcCol="1270" anchor="ctr" anchorCtr="0">
          <a:noAutofit/>
        </a:bodyPr>
        <a:lstStyle/>
        <a:p>
          <a:pPr marL="0" lvl="0" indent="0" algn="l" defTabSz="844550">
            <a:lnSpc>
              <a:spcPct val="100000"/>
            </a:lnSpc>
            <a:spcBef>
              <a:spcPct val="0"/>
            </a:spcBef>
            <a:spcAft>
              <a:spcPct val="35000"/>
            </a:spcAft>
            <a:buNone/>
          </a:pPr>
          <a:r>
            <a:rPr lang="en-US" sz="1900" kern="1200"/>
            <a:t>Establish tests as close to the logic as possible.</a:t>
          </a:r>
        </a:p>
      </dsp:txBody>
      <dsp:txXfrm>
        <a:off x="974494" y="3167904"/>
        <a:ext cx="3382840" cy="843718"/>
      </dsp:txXfrm>
    </dsp:sp>
    <dsp:sp modelId="{6B2EAB28-7B8F-43FC-9665-52C3621D16CA}">
      <dsp:nvSpPr>
        <dsp:cNvPr id="0" name=""/>
        <dsp:cNvSpPr/>
      </dsp:nvSpPr>
      <dsp:spPr>
        <a:xfrm>
          <a:off x="4357334" y="3167904"/>
          <a:ext cx="3160088" cy="843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294" tIns="89294" rIns="89294" bIns="89294" numCol="1" spcCol="1270" anchor="ctr" anchorCtr="0">
          <a:noAutofit/>
        </a:bodyPr>
        <a:lstStyle/>
        <a:p>
          <a:pPr marL="0" lvl="0" indent="0" algn="l" defTabSz="666750">
            <a:lnSpc>
              <a:spcPct val="100000"/>
            </a:lnSpc>
            <a:spcBef>
              <a:spcPct val="0"/>
            </a:spcBef>
            <a:spcAft>
              <a:spcPct val="35000"/>
            </a:spcAft>
            <a:buNone/>
          </a:pPr>
          <a:r>
            <a:rPr lang="en-US" sz="1500" kern="1200"/>
            <a:t>Unit test for validating comparison mechanisms.</a:t>
          </a:r>
        </a:p>
      </dsp:txBody>
      <dsp:txXfrm>
        <a:off x="4357334" y="3167904"/>
        <a:ext cx="3160088" cy="843718"/>
      </dsp:txXfrm>
    </dsp:sp>
    <dsp:sp modelId="{9D2B94DE-458A-44DE-A581-6C54665F50F9}">
      <dsp:nvSpPr>
        <dsp:cNvPr id="0" name=""/>
        <dsp:cNvSpPr/>
      </dsp:nvSpPr>
      <dsp:spPr>
        <a:xfrm>
          <a:off x="0" y="4222551"/>
          <a:ext cx="7517423" cy="8437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B630DF-D468-4426-93E4-03518AEF53B6}">
      <dsp:nvSpPr>
        <dsp:cNvPr id="0" name=""/>
        <dsp:cNvSpPr/>
      </dsp:nvSpPr>
      <dsp:spPr>
        <a:xfrm>
          <a:off x="255224" y="4412388"/>
          <a:ext cx="464044" cy="46404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5A77AA-E4C3-47BB-9BAC-8F34C396E40B}">
      <dsp:nvSpPr>
        <dsp:cNvPr id="0" name=""/>
        <dsp:cNvSpPr/>
      </dsp:nvSpPr>
      <dsp:spPr>
        <a:xfrm>
          <a:off x="974494" y="4222551"/>
          <a:ext cx="6542928" cy="843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294" tIns="89294" rIns="89294" bIns="89294" numCol="1" spcCol="1270" anchor="ctr" anchorCtr="0">
          <a:noAutofit/>
        </a:bodyPr>
        <a:lstStyle/>
        <a:p>
          <a:pPr marL="0" lvl="0" indent="0" algn="l" defTabSz="844550">
            <a:lnSpc>
              <a:spcPct val="100000"/>
            </a:lnSpc>
            <a:spcBef>
              <a:spcPct val="0"/>
            </a:spcBef>
            <a:spcAft>
              <a:spcPct val="35000"/>
            </a:spcAft>
            <a:buNone/>
          </a:pPr>
          <a:r>
            <a:rPr lang="en-US" sz="1900" kern="1200"/>
            <a:t>Focus on testing for </a:t>
          </a:r>
          <a:r>
            <a:rPr lang="en-US" sz="1900" i="1" kern="1200"/>
            <a:t>permutations.</a:t>
          </a:r>
          <a:endParaRPr lang="en-US" sz="1900" kern="1200"/>
        </a:p>
      </dsp:txBody>
      <dsp:txXfrm>
        <a:off x="974494" y="4222551"/>
        <a:ext cx="6542928" cy="843718"/>
      </dsp:txXfrm>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png>
</file>

<file path=ppt/media/image47.jpeg>
</file>

<file path=ppt/media/image49.png>
</file>

<file path=ppt/media/image5.gif>
</file>

<file path=ppt/media/image50.png>
</file>

<file path=ppt/media/image51.jpeg>
</file>

<file path=ppt/media/image52.jpeg>
</file>

<file path=ppt/media/image53.jpeg>
</file>

<file path=ppt/media/image54.png>
</file>

<file path=ppt/media/image55.png>
</file>

<file path=ppt/media/image56.png>
</file>

<file path=ppt/media/image57.png>
</file>

<file path=ppt/media/image58.png>
</file>

<file path=ppt/media/image59.svg>
</file>

<file path=ppt/media/image6.png>
</file>

<file path=ppt/media/image60.png>
</file>

<file path=ppt/media/image61.png>
</file>

<file path=ppt/media/image62.png>
</file>

<file path=ppt/media/image63.jpe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jpeg>
</file>

<file path=ppt/media/image78.png>
</file>

<file path=ppt/media/image79.png>
</file>

<file path=ppt/media/image8.png>
</file>

<file path=ppt/media/image80.png>
</file>

<file path=ppt/media/image81.png>
</file>

<file path=ppt/media/image8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8B1317-8B7C-C14B-BD4A-7B3D8559380A}" type="datetimeFigureOut">
              <a:rPr lang="en-US" smtClean="0"/>
              <a:t>8/7/23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098319-CD78-3F4D-A73D-5DA15C8C3783}" type="slidenum">
              <a:rPr lang="en-US" smtClean="0"/>
              <a:t>‹#›</a:t>
            </a:fld>
            <a:endParaRPr lang="en-US"/>
          </a:p>
        </p:txBody>
      </p:sp>
    </p:spTree>
    <p:extLst>
      <p:ext uri="{BB962C8B-B14F-4D97-AF65-F5344CB8AC3E}">
        <p14:creationId xmlns:p14="http://schemas.microsoft.com/office/powerpoint/2010/main" val="12716339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5ED6338-C1D3-6B44-95E5-C0C7F4427F65}" type="slidenum">
              <a:rPr lang="en-US" smtClean="0"/>
              <a:t>58</a:t>
            </a:fld>
            <a:endParaRPr lang="en-US"/>
          </a:p>
        </p:txBody>
      </p:sp>
    </p:spTree>
    <p:extLst>
      <p:ext uri="{BB962C8B-B14F-4D97-AF65-F5344CB8AC3E}">
        <p14:creationId xmlns:p14="http://schemas.microsoft.com/office/powerpoint/2010/main" val="1555229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40215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URL Validation: ensuring it’s not an IP address, ensuring it’s not an internal host, or ensuring it’s one of a set of allow-listed hosts.</a:t>
            </a:r>
          </a:p>
        </p:txBody>
      </p:sp>
    </p:spTree>
    <p:extLst>
      <p:ext uri="{BB962C8B-B14F-4D97-AF65-F5344CB8AC3E}">
        <p14:creationId xmlns:p14="http://schemas.microsoft.com/office/powerpoint/2010/main" val="1151556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46276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MAC vs Hash? – Does anyone know the difference?</a:t>
            </a:r>
          </a:p>
          <a:p>
            <a:endParaRPr lang="en-US" dirty="0"/>
          </a:p>
          <a:p>
            <a:r>
              <a:rPr lang="en-US" dirty="0"/>
              <a:t>Mac is often computed with hashing functions, such as SHA, but offers an additional element of authentication via the usage of a shared key.</a:t>
            </a:r>
          </a:p>
        </p:txBody>
      </p:sp>
    </p:spTree>
    <p:extLst>
      <p:ext uri="{BB962C8B-B14F-4D97-AF65-F5344CB8AC3E}">
        <p14:creationId xmlns:p14="http://schemas.microsoft.com/office/powerpoint/2010/main" val="2539302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8520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New endpoint requires two requests: one to grab a set of credentials and another to request the service</a:t>
            </a:r>
          </a:p>
          <a:p>
            <a:endParaRPr lang="en-US" dirty="0"/>
          </a:p>
          <a:p>
            <a:r>
              <a:rPr lang="en-US" dirty="0"/>
              <a:t>Harder and less likely to inject HTTP headers into a request</a:t>
            </a:r>
          </a:p>
        </p:txBody>
      </p:sp>
    </p:spTree>
    <p:extLst>
      <p:ext uri="{BB962C8B-B14F-4D97-AF65-F5344CB8AC3E}">
        <p14:creationId xmlns:p14="http://schemas.microsoft.com/office/powerpoint/2010/main" val="3575262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Worth mentioning that this attack was aided through source code access.</a:t>
            </a:r>
          </a:p>
        </p:txBody>
      </p:sp>
    </p:spTree>
    <p:extLst>
      <p:ext uri="{BB962C8B-B14F-4D97-AF65-F5344CB8AC3E}">
        <p14:creationId xmlns:p14="http://schemas.microsoft.com/office/powerpoint/2010/main" val="2255242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9EB1D2B-2BF4-C244-B217-FAEE95CDA0F1}"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2975928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74800B-07C8-2248-87E9-4FF7E6A9BC8B}"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1822746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FDAF6D-C341-D348-99B7-3978DA23E373}"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714988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14F093-31C9-9E4C-8024-B6A57A9E5C98}"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1111664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3D6B0A-A57F-CA40-9710-51DEB261A062}"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435139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323348-B25D-E84F-A8D6-950280DF557E}"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21292850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5ADA21-BF45-E140-8F84-179291809A6D}"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41973367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E57CE4-F0E8-914E-939F-970EB17EE76D}"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26472131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230" name="Body Level One…"/>
          <p:cNvSpPr txBox="1">
            <a:spLocks noGrp="1"/>
          </p:cNvSpPr>
          <p:nvPr>
            <p:ph type="body" idx="1"/>
          </p:nvPr>
        </p:nvSpPr>
        <p:spPr>
          <a:xfrm>
            <a:off x="508000" y="1676400"/>
            <a:ext cx="11176000" cy="4381500"/>
          </a:xfrm>
          <a:prstGeom prst="rect">
            <a:avLst/>
          </a:prstGeom>
        </p:spPr>
        <p:txBody>
          <a:bodyPr/>
          <a:lstStyle>
            <a:lvl1pPr marL="261257" indent="-261257">
              <a:lnSpc>
                <a:spcPct val="100000"/>
              </a:lnSpc>
              <a:buSzPct val="180000"/>
              <a:buChar char="•"/>
            </a:lvl1pPr>
            <a:lvl2pPr marL="635000" indent="-317500">
              <a:lnSpc>
                <a:spcPct val="100000"/>
              </a:lnSpc>
              <a:buSzPct val="125000"/>
              <a:buChar char="•"/>
            </a:lvl2pPr>
            <a:lvl3pPr marL="952500" indent="-317500">
              <a:lnSpc>
                <a:spcPct val="100000"/>
              </a:lnSpc>
              <a:buSzPct val="125000"/>
              <a:buChar char="•"/>
            </a:lvl3pPr>
            <a:lvl4pPr marL="1270000" indent="-317500">
              <a:lnSpc>
                <a:spcPct val="100000"/>
              </a:lnSpc>
              <a:buSzPct val="125000"/>
              <a:buChar char="•"/>
            </a:lvl4pPr>
            <a:lvl5pPr marL="1587500" indent="-317500">
              <a:lnSpc>
                <a:spcPct val="100000"/>
              </a:lnSpc>
              <a:buSzPct val="125000"/>
              <a:buChar char="•"/>
            </a:lvl5pPr>
          </a:lstStyle>
          <a:p>
            <a:r>
              <a:t>Body Level One</a:t>
            </a:r>
          </a:p>
          <a:p>
            <a:pPr lvl="1"/>
            <a:r>
              <a:t>Body Level Two</a:t>
            </a:r>
          </a:p>
          <a:p>
            <a:pPr lvl="2"/>
            <a:r>
              <a:t>Body Level Three</a:t>
            </a:r>
          </a:p>
          <a:p>
            <a:pPr lvl="3"/>
            <a:r>
              <a:t>Body Level Four</a:t>
            </a:r>
          </a:p>
          <a:p>
            <a:pPr lvl="4"/>
            <a:r>
              <a:t>Body Level Five</a:t>
            </a:r>
          </a:p>
        </p:txBody>
      </p:sp>
      <p:pic>
        <p:nvPicPr>
          <p:cNvPr id="231" name="footer-mark-github.pdf" descr="footer-mark-github.pdf"/>
          <p:cNvPicPr>
            <a:picLocks noChangeAspect="1"/>
          </p:cNvPicPr>
          <p:nvPr/>
        </p:nvPicPr>
        <p:blipFill>
          <a:blip r:embed="rId2"/>
          <a:stretch>
            <a:fillRect/>
          </a:stretch>
        </p:blipFill>
        <p:spPr>
          <a:xfrm>
            <a:off x="11557000" y="6412706"/>
            <a:ext cx="254000" cy="254001"/>
          </a:xfrm>
          <a:prstGeom prst="rect">
            <a:avLst/>
          </a:prstGeom>
          <a:ln w="12700">
            <a:miter lim="400000"/>
          </a:ln>
        </p:spPr>
      </p:pic>
      <p:sp>
        <p:nvSpPr>
          <p:cNvPr id="232" name="Title Text"/>
          <p:cNvSpPr txBox="1">
            <a:spLocks noGrp="1"/>
          </p:cNvSpPr>
          <p:nvPr>
            <p:ph type="title"/>
          </p:nvPr>
        </p:nvSpPr>
        <p:spPr>
          <a:xfrm>
            <a:off x="508000" y="504825"/>
            <a:ext cx="11176000" cy="822722"/>
          </a:xfrm>
          <a:prstGeom prst="rect">
            <a:avLst/>
          </a:prstGeom>
        </p:spPr>
        <p:txBody>
          <a:bodyPr/>
          <a:lstStyle/>
          <a:p>
            <a:r>
              <a:t>Title Text</a:t>
            </a:r>
          </a:p>
        </p:txBody>
      </p:sp>
      <p:graphicFrame>
        <p:nvGraphicFramePr>
          <p:cNvPr id="233" name="Table"/>
          <p:cNvGraphicFramePr/>
          <p:nvPr/>
        </p:nvGraphicFramePr>
        <p:xfrm>
          <a:off x="6721467" y="6419056"/>
          <a:ext cx="4730808" cy="450088"/>
        </p:xfrm>
        <a:graphic>
          <a:graphicData uri="http://schemas.openxmlformats.org/drawingml/2006/table">
            <a:tbl>
              <a:tblPr/>
              <a:tblGrid>
                <a:gridCol w="4730808">
                  <a:extLst>
                    <a:ext uri="{9D8B030D-6E8A-4147-A177-3AD203B41FA5}">
                      <a16:colId xmlns:a16="http://schemas.microsoft.com/office/drawing/2014/main" val="20000"/>
                    </a:ext>
                  </a:extLst>
                </a:gridCol>
              </a:tblGrid>
              <a:tr h="264319">
                <a:tc>
                  <a:txBody>
                    <a:bodyPr/>
                    <a:lstStyle/>
                    <a:p>
                      <a:pPr algn="r">
                        <a:lnSpc>
                          <a:spcPts val="3900"/>
                        </a:lnSpc>
                        <a:defRPr b="1">
                          <a:solidFill>
                            <a:srgbClr val="586069"/>
                          </a:solidFill>
                          <a:latin typeface="Menlo"/>
                          <a:ea typeface="Menlo"/>
                          <a:cs typeface="Menlo"/>
                          <a:sym typeface="Menlo"/>
                        </a:defRPr>
                      </a:pPr>
                      <a:r>
                        <a:rPr sz="900"/>
                        <a:t> </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bl>
          </a:graphicData>
        </a:graphic>
      </p:graphicFrame>
      <p:graphicFrame>
        <p:nvGraphicFramePr>
          <p:cNvPr id="234" name="Table"/>
          <p:cNvGraphicFramePr/>
          <p:nvPr/>
        </p:nvGraphicFramePr>
        <p:xfrm>
          <a:off x="322042" y="6419056"/>
          <a:ext cx="5291469" cy="450088"/>
        </p:xfrm>
        <a:graphic>
          <a:graphicData uri="http://schemas.openxmlformats.org/drawingml/2006/table">
            <a:tbl>
              <a:tblPr/>
              <a:tblGrid>
                <a:gridCol w="5291469">
                  <a:extLst>
                    <a:ext uri="{9D8B030D-6E8A-4147-A177-3AD203B41FA5}">
                      <a16:colId xmlns:a16="http://schemas.microsoft.com/office/drawing/2014/main" val="20000"/>
                    </a:ext>
                  </a:extLst>
                </a:gridCol>
              </a:tblGrid>
              <a:tr h="264319">
                <a:tc>
                  <a:txBody>
                    <a:bodyPr/>
                    <a:lstStyle/>
                    <a:p>
                      <a:pPr algn="l">
                        <a:lnSpc>
                          <a:spcPts val="3900"/>
                        </a:lnSpc>
                        <a:defRPr b="1">
                          <a:solidFill>
                            <a:srgbClr val="586069"/>
                          </a:solidFill>
                          <a:latin typeface="Menlo"/>
                          <a:ea typeface="Menlo"/>
                          <a:cs typeface="Menlo"/>
                          <a:sym typeface="Menlo"/>
                        </a:defRPr>
                      </a:pPr>
                      <a:r>
                        <a:rPr sz="900"/>
                        <a:t> </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bl>
          </a:graphicData>
        </a:graphic>
      </p:graphicFrame>
      <p:sp>
        <p:nvSpPr>
          <p:cNvPr id="2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330006816"/>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solidFill>
                  <a:schemeClr val="tx1"/>
                </a:solidFill>
              </a:defRPr>
            </a:lvl1pPr>
            <a:lvl2pPr>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7D4792E-EF17-4B4F-A504-7BFDFD54F8F6}"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1007073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0D945E-0970-A142-B858-0E20A8ABB022}" type="datetime1">
              <a:rPr lang="en-US" smtClean="0"/>
              <a:t>8/7/23</a:t>
            </a:fld>
            <a:endParaRPr lang="en-US"/>
          </a:p>
        </p:txBody>
      </p:sp>
      <p:sp>
        <p:nvSpPr>
          <p:cNvPr id="6" name="Slide Number Placeholder 5"/>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1993033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EC1395C-5A09-5946-9B70-94D2BB49566C}" type="datetime1">
              <a:rPr lang="en-US" smtClean="0"/>
              <a:t>8/7/23</a:t>
            </a:fld>
            <a:endParaRPr lang="en-US"/>
          </a:p>
        </p:txBody>
      </p:sp>
      <p:sp>
        <p:nvSpPr>
          <p:cNvPr id="7" name="Slide Number Placeholder 6"/>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2392040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661428-C500-FD40-B4DE-41102DB9F8CB}" type="datetime1">
              <a:rPr lang="en-US" smtClean="0"/>
              <a:t>8/7/23</a:t>
            </a:fld>
            <a:endParaRPr lang="en-US"/>
          </a:p>
        </p:txBody>
      </p:sp>
      <p:sp>
        <p:nvSpPr>
          <p:cNvPr id="9" name="Slide Number Placeholder 8"/>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2015926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F668DC5-983B-F946-8550-B9A29CD7AD2B}" type="datetime1">
              <a:rPr lang="en-US" smtClean="0"/>
              <a:t>8/7/23</a:t>
            </a:fld>
            <a:endParaRPr lang="en-US"/>
          </a:p>
        </p:txBody>
      </p:sp>
      <p:sp>
        <p:nvSpPr>
          <p:cNvPr id="5" name="Slide Number Placeholder 4"/>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2461319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20A73A-C3ED-AD43-BB46-D2B2A95D47B8}" type="datetime1">
              <a:rPr lang="en-US" smtClean="0"/>
              <a:t>8/7/23</a:t>
            </a:fld>
            <a:endParaRPr lang="en-US"/>
          </a:p>
        </p:txBody>
      </p:sp>
      <p:sp>
        <p:nvSpPr>
          <p:cNvPr id="4" name="Slide Number Placeholder 3"/>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346258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4D60A16-E6FE-3544-99B4-53EEF225FD29}" type="datetime1">
              <a:rPr lang="en-US" smtClean="0"/>
              <a:t>8/7/23</a:t>
            </a:fld>
            <a:endParaRPr lang="en-US"/>
          </a:p>
        </p:txBody>
      </p:sp>
      <p:sp>
        <p:nvSpPr>
          <p:cNvPr id="7" name="Slide Number Placeholder 6"/>
          <p:cNvSpPr>
            <a:spLocks noGrp="1"/>
          </p:cNvSpPr>
          <p:nvPr>
            <p:ph type="sldNum" sz="quarter" idx="12"/>
          </p:nvPr>
        </p:nvSpPr>
        <p:spPr/>
        <p:txBody>
          <a:bodyPr/>
          <a:lstStyle/>
          <a:p>
            <a:fld id="{E7FD4B7B-270C-B744-A574-5EC059AE1EF6}" type="slidenum">
              <a:rPr lang="en-US" smtClean="0"/>
              <a:t>‹#›</a:t>
            </a:fld>
            <a:endParaRPr lang="en-US"/>
          </a:p>
        </p:txBody>
      </p:sp>
    </p:spTree>
    <p:extLst>
      <p:ext uri="{BB962C8B-B14F-4D97-AF65-F5344CB8AC3E}">
        <p14:creationId xmlns:p14="http://schemas.microsoft.com/office/powerpoint/2010/main" val="2503521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fld id="{E7FD4B7B-270C-B744-A574-5EC059AE1EF6}" type="slidenum">
              <a:rPr lang="en-US" smtClean="0"/>
              <a:t>‹#›</a:t>
            </a:fld>
            <a:endParaRPr lang="en-US"/>
          </a:p>
        </p:txBody>
      </p:sp>
      <p:sp>
        <p:nvSpPr>
          <p:cNvPr id="5" name="Date Placeholder 4"/>
          <p:cNvSpPr>
            <a:spLocks noGrp="1"/>
          </p:cNvSpPr>
          <p:nvPr>
            <p:ph type="dt" sz="half" idx="10"/>
          </p:nvPr>
        </p:nvSpPr>
        <p:spPr/>
        <p:txBody>
          <a:bodyPr/>
          <a:lstStyle/>
          <a:p>
            <a:fld id="{E4E890B1-3005-BE4D-836B-8BE507E1DAAC}" type="datetime1">
              <a:rPr lang="en-US" smtClean="0"/>
              <a:t>8/7/23</a:t>
            </a:fld>
            <a:endParaRPr lang="en-US"/>
          </a:p>
        </p:txBody>
      </p:sp>
    </p:spTree>
    <p:extLst>
      <p:ext uri="{BB962C8B-B14F-4D97-AF65-F5344CB8AC3E}">
        <p14:creationId xmlns:p14="http://schemas.microsoft.com/office/powerpoint/2010/main" val="34376586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0F28DC7-3721-414F-917E-BDDAADDA181B}" type="datetime1">
              <a:rPr lang="en-US" smtClean="0"/>
              <a:t>8/7/23</a:t>
            </a:fld>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7FD4B7B-270C-B744-A574-5EC059AE1EF6}" type="slidenum">
              <a:rPr lang="en-US" smtClean="0"/>
              <a:t>‹#›</a:t>
            </a:fld>
            <a:endParaRPr lang="en-US"/>
          </a:p>
        </p:txBody>
      </p:sp>
      <p:pic>
        <p:nvPicPr>
          <p:cNvPr id="18" name="Picture 17">
            <a:extLst>
              <a:ext uri="{FF2B5EF4-FFF2-40B4-BE49-F238E27FC236}">
                <a16:creationId xmlns:a16="http://schemas.microsoft.com/office/drawing/2014/main" id="{EE6D3E1B-51C0-CB55-7062-C254E81095D0}"/>
              </a:ext>
            </a:extLst>
          </p:cNvPr>
          <p:cNvPicPr>
            <a:picLocks noChangeAspect="1"/>
          </p:cNvPicPr>
          <p:nvPr userDrawn="1"/>
        </p:nvPicPr>
        <p:blipFill>
          <a:blip r:embed="rId19"/>
          <a:stretch>
            <a:fillRect/>
          </a:stretch>
        </p:blipFill>
        <p:spPr>
          <a:xfrm>
            <a:off x="1507822" y="6021129"/>
            <a:ext cx="6670978" cy="770716"/>
          </a:xfrm>
          <a:prstGeom prst="rect">
            <a:avLst/>
          </a:prstGeom>
        </p:spPr>
      </p:pic>
    </p:spTree>
    <p:extLst>
      <p:ext uri="{BB962C8B-B14F-4D97-AF65-F5344CB8AC3E}">
        <p14:creationId xmlns:p14="http://schemas.microsoft.com/office/powerpoint/2010/main" val="2368533121"/>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Lst>
  <p:hf sldNum="0" hdr="0" dt="0"/>
  <p:txStyles>
    <p:titleStyle>
      <a:lvl1pPr algn="l" defTabSz="457200" rtl="0" eaLnBrk="1" latinLnBrk="0" hangingPunct="1">
        <a:spcBef>
          <a:spcPct val="0"/>
        </a:spcBef>
        <a:buNone/>
        <a:defRPr sz="3600" kern="1200">
          <a:solidFill>
            <a:schemeClr val="accent1"/>
          </a:solidFill>
          <a:latin typeface="Helvetica" pitchFamily="2"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Helvetica Light" panose="020B0403020202020204" pitchFamily="34" charset="0"/>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1" kern="1200">
          <a:solidFill>
            <a:schemeClr val="tx1">
              <a:lumMod val="75000"/>
              <a:lumOff val="25000"/>
            </a:schemeClr>
          </a:solidFill>
          <a:latin typeface="Helvetica Light Oblique" panose="020B0403020202020204"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Helvetica Light" panose="020B0403020202020204"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Helvetica Light" panose="020B0403020202020204"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Helvetica Light" panose="020B0403020202020204"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gif"/></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microsoft.com/office/2018/10/relationships/comments" Target="../comments/modernComment_13E_F6171D53.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7.jpe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9.png"/></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8.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hyperlink" Target="https://pixabay.com/en/detective-cartoon-magnifying-glass-309445/"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9.svg"/></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6.png"/><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4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3.png"/><Relationship Id="rId1" Type="http://schemas.openxmlformats.org/officeDocument/2006/relationships/slideLayout" Target="../slideLayouts/slideLayout4.xml"/><Relationship Id="rId4" Type="http://schemas.openxmlformats.org/officeDocument/2006/relationships/image" Target="../media/image44.png"/></Relationships>
</file>

<file path=ppt/slides/_rels/slide46.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8.emf"/><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0.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2.jpeg"/><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jpe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6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5.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6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59.svg"/></Relationships>
</file>

<file path=ppt/slides/_rels/slide67.xml.rels><?xml version="1.0" encoding="UTF-8" standalone="yes"?>
<Relationships xmlns="http://schemas.openxmlformats.org/package/2006/relationships"><Relationship Id="rId3" Type="http://schemas.openxmlformats.org/officeDocument/2006/relationships/image" Target="../media/image60.png"/><Relationship Id="rId2" Type="http://schemas.microsoft.com/office/2018/10/relationships/comments" Target="../comments/modernComment_138_92116BF8.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61.png"/></Relationships>
</file>

<file path=ppt/slides/_rels/slide6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62.png"/></Relationships>
</file>

<file path=ppt/slides/_rels/slide7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hyperlink" Target="https://github.com/topics" TargetMode="Externa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127.0.0.1:3000/admin/categories"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90.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gif"/></Relationships>
</file>

<file path=ppt/slides/_rels/slide9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17.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025" name="Picture 1" descr="page3image10388992">
            <a:extLst>
              <a:ext uri="{FF2B5EF4-FFF2-40B4-BE49-F238E27FC236}">
                <a16:creationId xmlns:a16="http://schemas.microsoft.com/office/drawing/2014/main" id="{2AD1634C-400B-64D6-C89D-5FDA23EEF4CD}"/>
              </a:ext>
            </a:extLst>
          </p:cNvPr>
          <p:cNvPicPr>
            <a:picLocks noChangeAspect="1" noChangeArrowheads="1"/>
          </p:cNvPicPr>
          <p:nvPr/>
        </p:nvPicPr>
        <p:blipFill>
          <a:blip r:embed="rId2">
            <a:alphaModFix amt="6000"/>
            <a:extLst>
              <a:ext uri="{28A0092B-C50C-407E-A947-70E740481C1C}">
                <a14:useLocalDpi xmlns:a14="http://schemas.microsoft.com/office/drawing/2010/main" val="0"/>
              </a:ext>
            </a:extLst>
          </a:blip>
          <a:srcRect/>
          <a:stretch>
            <a:fillRect/>
          </a:stretch>
        </p:blipFill>
        <p:spPr bwMode="auto">
          <a:xfrm>
            <a:off x="1507067" y="385570"/>
            <a:ext cx="7649277" cy="508205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53218A9-0E6C-3CC0-1C30-3E814824DC03}"/>
              </a:ext>
            </a:extLst>
          </p:cNvPr>
          <p:cNvSpPr>
            <a:spLocks noGrp="1"/>
          </p:cNvSpPr>
          <p:nvPr>
            <p:ph type="ctrTitle"/>
          </p:nvPr>
        </p:nvSpPr>
        <p:spPr>
          <a:xfrm>
            <a:off x="1507067" y="1837665"/>
            <a:ext cx="7766936" cy="2213171"/>
          </a:xfrm>
        </p:spPr>
        <p:txBody>
          <a:bodyPr/>
          <a:lstStyle/>
          <a:p>
            <a:pPr algn="ctr"/>
            <a:r>
              <a:rPr lang="en-GB" sz="6600" b="1" i="1" dirty="0" err="1">
                <a:solidFill>
                  <a:schemeClr val="bg1"/>
                </a:solidFill>
                <a:latin typeface="Helvetica Bold Oblique" pitchFamily="2" charset="0"/>
              </a:rPr>
              <a:t>Defense</a:t>
            </a:r>
            <a:r>
              <a:rPr lang="en-GB" sz="6600" b="1" i="1" dirty="0">
                <a:solidFill>
                  <a:schemeClr val="bg1"/>
                </a:solidFill>
                <a:latin typeface="Helvetica Bold Oblique" pitchFamily="2" charset="0"/>
              </a:rPr>
              <a:t>-in-Depth Engineering</a:t>
            </a:r>
            <a:endParaRPr lang="en-US" sz="6600" b="1" i="1" dirty="0">
              <a:solidFill>
                <a:schemeClr val="bg1"/>
              </a:solidFill>
              <a:latin typeface="Helvetica Bold Oblique" pitchFamily="2" charset="0"/>
            </a:endParaRPr>
          </a:p>
        </p:txBody>
      </p:sp>
      <p:sp>
        <p:nvSpPr>
          <p:cNvPr id="3" name="Subtitle 2">
            <a:extLst>
              <a:ext uri="{FF2B5EF4-FFF2-40B4-BE49-F238E27FC236}">
                <a16:creationId xmlns:a16="http://schemas.microsoft.com/office/drawing/2014/main" id="{46AF9283-D493-86B6-CBA9-4BD6D899932B}"/>
              </a:ext>
            </a:extLst>
          </p:cNvPr>
          <p:cNvSpPr>
            <a:spLocks noGrp="1"/>
          </p:cNvSpPr>
          <p:nvPr>
            <p:ph type="subTitle" idx="1"/>
          </p:nvPr>
        </p:nvSpPr>
        <p:spPr/>
        <p:txBody>
          <a:bodyPr>
            <a:noAutofit/>
          </a:bodyPr>
          <a:lstStyle/>
          <a:p>
            <a:pPr algn="ctr"/>
            <a:r>
              <a:rPr lang="en-GB" sz="3200" dirty="0">
                <a:solidFill>
                  <a:schemeClr val="accent5"/>
                </a:solidFill>
                <a:latin typeface="Helvetica" pitchFamily="2" charset="0"/>
              </a:rPr>
              <a:t>John Poulin</a:t>
            </a:r>
            <a:endParaRPr lang="en-PT" sz="3200">
              <a:solidFill>
                <a:schemeClr val="accent5"/>
              </a:solidFill>
              <a:latin typeface="Helvetica" pitchFamily="2" charset="0"/>
            </a:endParaRPr>
          </a:p>
          <a:p>
            <a:pPr algn="ctr"/>
            <a:r>
              <a:rPr lang="en-US" sz="3200" dirty="0">
                <a:solidFill>
                  <a:schemeClr val="accent5"/>
                </a:solidFill>
                <a:latin typeface="Helvetica" pitchFamily="2" charset="0"/>
              </a:rPr>
              <a:t>@</a:t>
            </a:r>
            <a:r>
              <a:rPr lang="en-US" sz="3200" dirty="0" err="1">
                <a:solidFill>
                  <a:schemeClr val="accent5"/>
                </a:solidFill>
                <a:latin typeface="Helvetica" pitchFamily="2" charset="0"/>
              </a:rPr>
              <a:t>forced_request</a:t>
            </a:r>
            <a:endParaRPr lang="en-US" sz="3200" dirty="0">
              <a:solidFill>
                <a:schemeClr val="accent5"/>
              </a:solidFill>
              <a:latin typeface="Helvetica" pitchFamily="2" charset="0"/>
            </a:endParaRPr>
          </a:p>
        </p:txBody>
      </p:sp>
      <p:pic>
        <p:nvPicPr>
          <p:cNvPr id="1028" name="Picture 4" descr="page1image8160688">
            <a:extLst>
              <a:ext uri="{FF2B5EF4-FFF2-40B4-BE49-F238E27FC236}">
                <a16:creationId xmlns:a16="http://schemas.microsoft.com/office/drawing/2014/main" id="{844A5938-B38E-465C-29A3-8087D8C2E081}"/>
              </a:ext>
            </a:extLst>
          </p:cNvPr>
          <p:cNvPicPr>
            <a:picLocks noChangeAspect="1" noChangeArrowheads="1"/>
          </p:cNvPicPr>
          <p:nvPr/>
        </p:nvPicPr>
        <p:blipFill>
          <a:blip r:embed="rId3">
            <a:alphaModFix amt="72000"/>
            <a:extLst>
              <a:ext uri="{28A0092B-C50C-407E-A947-70E740481C1C}">
                <a14:useLocalDpi xmlns:a14="http://schemas.microsoft.com/office/drawing/2010/main" val="0"/>
              </a:ext>
            </a:extLst>
          </a:blip>
          <a:srcRect/>
          <a:stretch>
            <a:fillRect/>
          </a:stretch>
        </p:blipFill>
        <p:spPr bwMode="auto">
          <a:xfrm>
            <a:off x="358345" y="5807123"/>
            <a:ext cx="5387547" cy="98690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705A3AF0-6F7A-4976-9743-1E34C2C3C20D}"/>
              </a:ext>
            </a:extLst>
          </p:cNvPr>
          <p:cNvPicPr>
            <a:picLocks noChangeAspect="1"/>
          </p:cNvPicPr>
          <p:nvPr/>
        </p:nvPicPr>
        <p:blipFill>
          <a:blip r:embed="rId4"/>
          <a:stretch>
            <a:fillRect/>
          </a:stretch>
        </p:blipFill>
        <p:spPr>
          <a:xfrm rot="860186">
            <a:off x="7665341" y="2694282"/>
            <a:ext cx="3810000" cy="3810000"/>
          </a:xfrm>
          <a:prstGeom prst="rect">
            <a:avLst/>
          </a:prstGeom>
        </p:spPr>
      </p:pic>
    </p:spTree>
    <p:extLst>
      <p:ext uri="{BB962C8B-B14F-4D97-AF65-F5344CB8AC3E}">
        <p14:creationId xmlns:p14="http://schemas.microsoft.com/office/powerpoint/2010/main" val="260276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Rails Primer – File Structure</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333726"/>
            <a:ext cx="8701444" cy="4967416"/>
          </a:xfrm>
        </p:spPr>
        <p:txBody>
          <a:bodyPr>
            <a:normAutofit/>
          </a:bodyPr>
          <a:lstStyle/>
          <a:p>
            <a:pPr marL="0" indent="0">
              <a:buNone/>
            </a:pPr>
            <a:endParaRPr lang="en-US" sz="2000" dirty="0">
              <a:latin typeface="Helvetica Light" panose="020B0403020202020204" pitchFamily="34" charset="0"/>
            </a:endParaRPr>
          </a:p>
          <a:p>
            <a:pPr lvl="1"/>
            <a:r>
              <a:rPr lang="en-US" dirty="0">
                <a:solidFill>
                  <a:schemeClr val="tx1"/>
                </a:solidFill>
                <a:latin typeface="Helvetica Light" panose="020B0403020202020204" pitchFamily="34" charset="0"/>
              </a:rPr>
              <a:t>App – </a:t>
            </a:r>
            <a:r>
              <a:rPr lang="en-US" b="1" dirty="0">
                <a:solidFill>
                  <a:schemeClr val="tx1"/>
                </a:solidFill>
                <a:latin typeface="Helvetica Light" panose="020B0403020202020204" pitchFamily="34" charset="0"/>
              </a:rPr>
              <a:t>Most of our time is spent here. </a:t>
            </a:r>
          </a:p>
          <a:p>
            <a:pPr lvl="2"/>
            <a:r>
              <a:rPr lang="en-US" b="1" dirty="0">
                <a:cs typeface="Courier New" panose="02070309020205020404" pitchFamily="49" charset="0"/>
              </a:rPr>
              <a:t>Controllers</a:t>
            </a:r>
          </a:p>
          <a:p>
            <a:pPr lvl="2"/>
            <a:r>
              <a:rPr lang="en-US" b="1" dirty="0">
                <a:solidFill>
                  <a:schemeClr val="tx1"/>
                </a:solidFill>
                <a:latin typeface="Helvetica Light" panose="020B0403020202020204" pitchFamily="34" charset="0"/>
                <a:cs typeface="Courier New" panose="02070309020205020404" pitchFamily="49" charset="0"/>
              </a:rPr>
              <a:t>Models</a:t>
            </a:r>
          </a:p>
          <a:p>
            <a:pPr lvl="2"/>
            <a:r>
              <a:rPr lang="en-US" b="1" dirty="0">
                <a:cs typeface="Courier New" panose="02070309020205020404" pitchFamily="49" charset="0"/>
              </a:rPr>
              <a:t>Views</a:t>
            </a:r>
          </a:p>
          <a:p>
            <a:pPr lvl="1"/>
            <a:r>
              <a:rPr lang="en-US" dirty="0">
                <a:solidFill>
                  <a:schemeClr val="tx1"/>
                </a:solidFill>
                <a:latin typeface="Helvetica Light" panose="020B0403020202020204" pitchFamily="34" charset="0"/>
                <a:cs typeface="Courier New" panose="02070309020205020404" pitchFamily="49" charset="0"/>
              </a:rPr>
              <a:t>Config</a:t>
            </a:r>
            <a:r>
              <a:rPr lang="en-US" b="1" dirty="0">
                <a:solidFill>
                  <a:schemeClr val="tx1"/>
                </a:solidFill>
                <a:latin typeface="Helvetica Light" panose="020B0403020202020204" pitchFamily="34" charset="0"/>
                <a:cs typeface="Courier New" panose="02070309020205020404" pitchFamily="49" charset="0"/>
              </a:rPr>
              <a:t> – Application configuration files including Routes</a:t>
            </a:r>
          </a:p>
          <a:p>
            <a:pPr lvl="2"/>
            <a:r>
              <a:rPr lang="en-US" b="1" dirty="0" err="1">
                <a:cs typeface="Courier New" panose="02070309020205020404" pitchFamily="49" charset="0"/>
              </a:rPr>
              <a:t>Routes.rb</a:t>
            </a:r>
            <a:r>
              <a:rPr lang="en-US" b="1" dirty="0">
                <a:cs typeface="Courier New" panose="02070309020205020404" pitchFamily="49" charset="0"/>
              </a:rPr>
              <a:t> – Will cover this in depth</a:t>
            </a:r>
          </a:p>
          <a:p>
            <a:pPr lvl="2"/>
            <a:r>
              <a:rPr lang="en-US" b="1" dirty="0" err="1">
                <a:solidFill>
                  <a:schemeClr val="tx1"/>
                </a:solidFill>
                <a:latin typeface="Helvetica Light" panose="020B0403020202020204" pitchFamily="34" charset="0"/>
                <a:cs typeface="Courier New" panose="02070309020205020404" pitchFamily="49" charset="0"/>
              </a:rPr>
              <a:t>Development.rb</a:t>
            </a:r>
            <a:r>
              <a:rPr lang="en-US" b="1" dirty="0">
                <a:solidFill>
                  <a:schemeClr val="tx1"/>
                </a:solidFill>
                <a:latin typeface="Helvetica Light" panose="020B0403020202020204" pitchFamily="34" charset="0"/>
                <a:cs typeface="Courier New" panose="02070309020205020404" pitchFamily="49" charset="0"/>
              </a:rPr>
              <a:t> – Configuration related to the environment (in our case Development)</a:t>
            </a:r>
          </a:p>
          <a:p>
            <a:pPr lvl="2"/>
            <a:endParaRPr lang="en-US" dirty="0">
              <a:solidFill>
                <a:schemeClr val="tx1"/>
              </a:solidFill>
              <a:latin typeface="Helvetica Light" panose="020B0403020202020204" pitchFamily="34" charset="0"/>
              <a:cs typeface="Courier New" panose="02070309020205020404" pitchFamily="49" charset="0"/>
            </a:endParaRP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8429316" y="1638300"/>
            <a:ext cx="3581400" cy="3581400"/>
          </a:xfrm>
          <a:prstGeom prst="rect">
            <a:avLst/>
          </a:prstGeom>
        </p:spPr>
      </p:pic>
    </p:spTree>
    <p:extLst>
      <p:ext uri="{BB962C8B-B14F-4D97-AF65-F5344CB8AC3E}">
        <p14:creationId xmlns:p14="http://schemas.microsoft.com/office/powerpoint/2010/main" val="546119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09027-C86F-F84C-ACAF-592146E12092}"/>
              </a:ext>
            </a:extLst>
          </p:cNvPr>
          <p:cNvSpPr>
            <a:spLocks noGrp="1"/>
          </p:cNvSpPr>
          <p:nvPr>
            <p:ph type="title"/>
          </p:nvPr>
        </p:nvSpPr>
        <p:spPr/>
        <p:txBody>
          <a:bodyPr/>
          <a:lstStyle/>
          <a:p>
            <a:r>
              <a:rPr lang="en-US" dirty="0"/>
              <a:t>SSRF Case Study</a:t>
            </a:r>
          </a:p>
        </p:txBody>
      </p:sp>
      <p:sp>
        <p:nvSpPr>
          <p:cNvPr id="3" name="Text Placeholder 2">
            <a:extLst>
              <a:ext uri="{FF2B5EF4-FFF2-40B4-BE49-F238E27FC236}">
                <a16:creationId xmlns:a16="http://schemas.microsoft.com/office/drawing/2014/main" id="{3F6C8F71-3BAA-E94E-ADDF-7E7B34DA6B52}"/>
              </a:ext>
            </a:extLst>
          </p:cNvPr>
          <p:cNvSpPr>
            <a:spLocks noGrp="1"/>
          </p:cNvSpPr>
          <p:nvPr>
            <p:ph idx="1"/>
          </p:nvPr>
        </p:nvSpPr>
        <p:spPr/>
        <p:txBody>
          <a:bodyPr/>
          <a:lstStyle/>
          <a:p>
            <a:pPr marL="342900" indent="-342900">
              <a:buFont typeface="Arial" panose="020B0604020202020204" pitchFamily="34" charset="0"/>
              <a:buChar char="•"/>
            </a:pPr>
            <a:r>
              <a:rPr lang="en-US" dirty="0"/>
              <a:t>July 2019 Capital One was breached</a:t>
            </a:r>
          </a:p>
          <a:p>
            <a:pPr marL="342900" indent="-342900">
              <a:buFont typeface="Arial" panose="020B0604020202020204" pitchFamily="34" charset="0"/>
              <a:buChar char="•"/>
            </a:pPr>
            <a:r>
              <a:rPr lang="en-US" dirty="0"/>
              <a:t>Over 100 million affected</a:t>
            </a:r>
          </a:p>
          <a:p>
            <a:pPr marL="342900" indent="-342900">
              <a:buFont typeface="Arial" panose="020B0604020202020204" pitchFamily="34" charset="0"/>
              <a:buChar char="•"/>
            </a:pPr>
            <a:r>
              <a:rPr lang="en-US" dirty="0"/>
              <a:t>140,000 Social Security Numbers</a:t>
            </a:r>
          </a:p>
          <a:p>
            <a:pPr marL="342900" indent="-342900">
              <a:buFont typeface="Arial" panose="020B0604020202020204" pitchFamily="34" charset="0"/>
              <a:buChar char="•"/>
            </a:pPr>
            <a:r>
              <a:rPr lang="en-US" dirty="0"/>
              <a:t>80,000 Bank Accounts</a:t>
            </a:r>
          </a:p>
        </p:txBody>
      </p:sp>
      <p:pic>
        <p:nvPicPr>
          <p:cNvPr id="8196" name="Picture 4" descr="Working as a Customer Service Representative at Capital One: 629 Reviews |  Indeed.com">
            <a:extLst>
              <a:ext uri="{FF2B5EF4-FFF2-40B4-BE49-F238E27FC236}">
                <a16:creationId xmlns:a16="http://schemas.microsoft.com/office/drawing/2014/main" id="{72AD1270-C55A-0F4D-9BAF-9694054868A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3000" b="29586"/>
          <a:stretch/>
        </p:blipFill>
        <p:spPr bwMode="auto">
          <a:xfrm>
            <a:off x="5605224" y="1930400"/>
            <a:ext cx="3931425" cy="18640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8709971"/>
      </p:ext>
    </p:extLst>
  </p:cSld>
  <p:clrMapOvr>
    <a:masterClrMapping/>
  </p:clrMapOvr>
  <p:extLst>
    <p:ext uri="{6950BFC3-D8DA-4A85-94F7-54DA5524770B}">
      <p188:commentRel xmlns:p188="http://schemas.microsoft.com/office/powerpoint/2018/8/main" r:id="rId3"/>
    </p:ext>
  </p:extLs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09027-C86F-F84C-ACAF-592146E12092}"/>
              </a:ext>
            </a:extLst>
          </p:cNvPr>
          <p:cNvSpPr>
            <a:spLocks noGrp="1"/>
          </p:cNvSpPr>
          <p:nvPr>
            <p:ph type="title"/>
          </p:nvPr>
        </p:nvSpPr>
        <p:spPr/>
        <p:txBody>
          <a:bodyPr/>
          <a:lstStyle/>
          <a:p>
            <a:r>
              <a:rPr lang="en-US" dirty="0"/>
              <a:t>AWS Metadata Endpoint</a:t>
            </a:r>
          </a:p>
        </p:txBody>
      </p:sp>
      <p:sp>
        <p:nvSpPr>
          <p:cNvPr id="3" name="Text Placeholder 2">
            <a:extLst>
              <a:ext uri="{FF2B5EF4-FFF2-40B4-BE49-F238E27FC236}">
                <a16:creationId xmlns:a16="http://schemas.microsoft.com/office/drawing/2014/main" id="{3F6C8F71-3BAA-E94E-ADDF-7E7B34DA6B52}"/>
              </a:ext>
            </a:extLst>
          </p:cNvPr>
          <p:cNvSpPr>
            <a:spLocks noGrp="1"/>
          </p:cNvSpPr>
          <p:nvPr>
            <p:ph idx="1"/>
          </p:nvPr>
        </p:nvSpPr>
        <p:spPr>
          <a:xfrm>
            <a:off x="677334" y="2160589"/>
            <a:ext cx="9507526" cy="3880773"/>
          </a:xfrm>
        </p:spPr>
        <p:txBody>
          <a:bodyPr/>
          <a:lstStyle/>
          <a:p>
            <a:pPr marL="342900" indent="-342900">
              <a:buFont typeface="Arial" panose="020B0604020202020204" pitchFamily="34" charset="0"/>
              <a:buChar char="•"/>
            </a:pPr>
            <a:r>
              <a:rPr lang="en-US" dirty="0"/>
              <a:t>Cloud services have metadata endpoints (http://169.254.169.254)</a:t>
            </a:r>
          </a:p>
          <a:p>
            <a:pPr marL="342900" indent="-342900">
              <a:buFont typeface="Arial" panose="020B0604020202020204" pitchFamily="34" charset="0"/>
              <a:buChar char="•"/>
            </a:pPr>
            <a:r>
              <a:rPr lang="en-US" dirty="0"/>
              <a:t>Accessible only from the machine.</a:t>
            </a:r>
          </a:p>
          <a:p>
            <a:pPr marL="342900" indent="-342900">
              <a:buFont typeface="Arial" panose="020B0604020202020204" pitchFamily="34" charset="0"/>
              <a:buChar char="•"/>
            </a:pPr>
            <a:r>
              <a:rPr lang="en-US" dirty="0"/>
              <a:t>AWS can grant roles to instances.</a:t>
            </a:r>
          </a:p>
          <a:p>
            <a:pPr marL="342900" indent="-342900">
              <a:buFont typeface="Arial" panose="020B0604020202020204" pitchFamily="34" charset="0"/>
              <a:buChar char="•"/>
            </a:pPr>
            <a:r>
              <a:rPr lang="en-US" dirty="0"/>
              <a:t>These credentials can be gathered from the metadata service.</a:t>
            </a:r>
          </a:p>
          <a:p>
            <a:pPr algn="ctr"/>
            <a:r>
              <a:rPr lang="en-US" i="1" dirty="0"/>
              <a:t>http://169.254.169.254/latest/meta-data/</a:t>
            </a:r>
            <a:r>
              <a:rPr lang="en-US" i="1" dirty="0" err="1"/>
              <a:t>iam</a:t>
            </a:r>
            <a:r>
              <a:rPr lang="en-US" i="1" dirty="0"/>
              <a:t>/security-credentials/role-name</a:t>
            </a:r>
          </a:p>
        </p:txBody>
      </p:sp>
    </p:spTree>
    <p:extLst>
      <p:ext uri="{BB962C8B-B14F-4D97-AF65-F5344CB8AC3E}">
        <p14:creationId xmlns:p14="http://schemas.microsoft.com/office/powerpoint/2010/main" val="866625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09027-C86F-F84C-ACAF-592146E12092}"/>
              </a:ext>
            </a:extLst>
          </p:cNvPr>
          <p:cNvSpPr>
            <a:spLocks noGrp="1"/>
          </p:cNvSpPr>
          <p:nvPr>
            <p:ph type="title"/>
          </p:nvPr>
        </p:nvSpPr>
        <p:spPr/>
        <p:txBody>
          <a:bodyPr/>
          <a:lstStyle/>
          <a:p>
            <a:r>
              <a:rPr lang="en-US" dirty="0"/>
              <a:t>Overly Privileged Credentials</a:t>
            </a:r>
          </a:p>
        </p:txBody>
      </p:sp>
      <p:sp>
        <p:nvSpPr>
          <p:cNvPr id="3" name="Text Placeholder 2">
            <a:extLst>
              <a:ext uri="{FF2B5EF4-FFF2-40B4-BE49-F238E27FC236}">
                <a16:creationId xmlns:a16="http://schemas.microsoft.com/office/drawing/2014/main" id="{3F6C8F71-3BAA-E94E-ADDF-7E7B34DA6B52}"/>
              </a:ext>
            </a:extLst>
          </p:cNvPr>
          <p:cNvSpPr>
            <a:spLocks noGrp="1"/>
          </p:cNvSpPr>
          <p:nvPr>
            <p:ph idx="1"/>
          </p:nvPr>
        </p:nvSpPr>
        <p:spPr/>
        <p:txBody>
          <a:bodyPr/>
          <a:lstStyle/>
          <a:p>
            <a:pPr marL="342900" indent="-342900">
              <a:buFont typeface="Arial" panose="020B0604020202020204" pitchFamily="34" charset="0"/>
              <a:buChar char="•"/>
            </a:pPr>
            <a:r>
              <a:rPr lang="en-US" dirty="0"/>
              <a:t>Compromised instance had a role: </a:t>
            </a:r>
            <a:r>
              <a:rPr lang="en-US" dirty="0">
                <a:latin typeface="Courier New" panose="02070309020205020404" pitchFamily="49" charset="0"/>
                <a:cs typeface="Courier New" panose="02070309020205020404" pitchFamily="49" charset="0"/>
              </a:rPr>
              <a:t>ISRM-WAF-Role</a:t>
            </a:r>
          </a:p>
          <a:p>
            <a:pPr marL="342900" indent="-342900">
              <a:buFont typeface="Arial" panose="020B0604020202020204" pitchFamily="34" charset="0"/>
              <a:buChar char="•"/>
            </a:pPr>
            <a:r>
              <a:rPr lang="en-US" dirty="0"/>
              <a:t>Role permitted access to Sensitive data in S3</a:t>
            </a:r>
          </a:p>
          <a:p>
            <a:pPr marL="342900" indent="-342900">
              <a:buFont typeface="Arial" panose="020B0604020202020204" pitchFamily="34" charset="0"/>
              <a:buChar char="•"/>
            </a:pPr>
            <a:r>
              <a:rPr lang="en-US" dirty="0"/>
              <a:t>Researcher disclosed to Capital One via Bug Bounty program</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97542690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09027-C86F-F84C-ACAF-592146E12092}"/>
              </a:ext>
            </a:extLst>
          </p:cNvPr>
          <p:cNvSpPr>
            <a:spLocks noGrp="1"/>
          </p:cNvSpPr>
          <p:nvPr>
            <p:ph type="title"/>
          </p:nvPr>
        </p:nvSpPr>
        <p:spPr/>
        <p:txBody>
          <a:bodyPr/>
          <a:lstStyle/>
          <a:p>
            <a:r>
              <a:rPr lang="en-US" dirty="0"/>
              <a:t>SSRF Mitigation?</a:t>
            </a:r>
          </a:p>
        </p:txBody>
      </p:sp>
      <p:sp>
        <p:nvSpPr>
          <p:cNvPr id="3" name="Text Placeholder 2">
            <a:extLst>
              <a:ext uri="{FF2B5EF4-FFF2-40B4-BE49-F238E27FC236}">
                <a16:creationId xmlns:a16="http://schemas.microsoft.com/office/drawing/2014/main" id="{3F6C8F71-3BAA-E94E-ADDF-7E7B34DA6B52}"/>
              </a:ext>
            </a:extLst>
          </p:cNvPr>
          <p:cNvSpPr>
            <a:spLocks noGrp="1"/>
          </p:cNvSpPr>
          <p:nvPr>
            <p:ph idx="1"/>
          </p:nvPr>
        </p:nvSpPr>
        <p:spPr/>
        <p:txBody>
          <a:bodyPr/>
          <a:lstStyle/>
          <a:p>
            <a:pPr marL="342900" indent="-342900">
              <a:buFont typeface="Arial" panose="020B0604020202020204" pitchFamily="34" charset="0"/>
              <a:buChar char="•"/>
            </a:pPr>
            <a:r>
              <a:rPr lang="en-US" dirty="0"/>
              <a:t>URL validation as a </a:t>
            </a:r>
            <a:r>
              <a:rPr lang="en-US" b="1" dirty="0"/>
              <a:t>defense-in-depth</a:t>
            </a:r>
            <a:r>
              <a:rPr lang="en-US" dirty="0"/>
              <a:t> measure</a:t>
            </a:r>
          </a:p>
          <a:p>
            <a:pPr lvl="1" indent="-342900">
              <a:buFont typeface="Arial" panose="020B0604020202020204" pitchFamily="34" charset="0"/>
              <a:buChar char="•"/>
            </a:pPr>
            <a:r>
              <a:rPr lang="en-US" dirty="0"/>
              <a:t>Require HTTPS</a:t>
            </a:r>
          </a:p>
          <a:p>
            <a:pPr lvl="1" indent="-342900">
              <a:buFont typeface="Arial" panose="020B0604020202020204" pitchFamily="34" charset="0"/>
              <a:buChar char="•"/>
            </a:pPr>
            <a:r>
              <a:rPr lang="en-US" dirty="0"/>
              <a:t>Ensure specific hostname</a:t>
            </a:r>
          </a:p>
          <a:p>
            <a:pPr marL="342900" indent="-342900">
              <a:buFont typeface="Arial" panose="020B0604020202020204" pitchFamily="34" charset="0"/>
              <a:buChar char="•"/>
            </a:pPr>
            <a:r>
              <a:rPr lang="en-US" dirty="0"/>
              <a:t>Use service-to-service authentication on internal services</a:t>
            </a:r>
          </a:p>
          <a:p>
            <a:pPr lvl="1" indent="-342900">
              <a:buFont typeface="Arial" panose="020B0604020202020204" pitchFamily="34" charset="0"/>
              <a:buChar char="•"/>
            </a:pPr>
            <a:r>
              <a:rPr lang="en-US" dirty="0"/>
              <a:t>Reduces risk, but does not mitigate issue</a:t>
            </a:r>
          </a:p>
          <a:p>
            <a:pPr>
              <a:buFont typeface="Arial" panose="020B0604020202020204" pitchFamily="34" charset="0"/>
              <a:buChar char="•"/>
            </a:pPr>
            <a:r>
              <a:rPr lang="en-US" dirty="0"/>
              <a:t>Require external proxy for network connections</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483787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09027-C86F-F84C-ACAF-592146E12092}"/>
              </a:ext>
            </a:extLst>
          </p:cNvPr>
          <p:cNvSpPr>
            <a:spLocks noGrp="1"/>
          </p:cNvSpPr>
          <p:nvPr>
            <p:ph type="title"/>
          </p:nvPr>
        </p:nvSpPr>
        <p:spPr/>
        <p:txBody>
          <a:bodyPr/>
          <a:lstStyle/>
          <a:p>
            <a:r>
              <a:rPr lang="en-US" dirty="0"/>
              <a:t>Proxy Usage</a:t>
            </a:r>
          </a:p>
        </p:txBody>
      </p:sp>
      <p:sp>
        <p:nvSpPr>
          <p:cNvPr id="4" name="Content Placeholder 3">
            <a:extLst>
              <a:ext uri="{FF2B5EF4-FFF2-40B4-BE49-F238E27FC236}">
                <a16:creationId xmlns:a16="http://schemas.microsoft.com/office/drawing/2014/main" id="{2A8B0F30-69ED-1C4F-8920-FD3938B91B14}"/>
              </a:ext>
            </a:extLst>
          </p:cNvPr>
          <p:cNvSpPr>
            <a:spLocks noGrp="1"/>
          </p:cNvSpPr>
          <p:nvPr>
            <p:ph idx="1"/>
          </p:nvPr>
        </p:nvSpPr>
        <p:spPr/>
        <p:txBody>
          <a:bodyPr/>
          <a:lstStyle/>
          <a:p>
            <a:endParaRPr lang="en-US"/>
          </a:p>
        </p:txBody>
      </p:sp>
      <p:pic>
        <p:nvPicPr>
          <p:cNvPr id="5" name="Picture 4" descr="Graphical user interface, text, application, chat or text message&#10;&#10;Description automatically generated">
            <a:extLst>
              <a:ext uri="{FF2B5EF4-FFF2-40B4-BE49-F238E27FC236}">
                <a16:creationId xmlns:a16="http://schemas.microsoft.com/office/drawing/2014/main" id="{81BB2168-6DD3-544C-BD12-52E67CD393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764" y="2274118"/>
            <a:ext cx="7651905" cy="2653483"/>
          </a:xfrm>
          <a:prstGeom prst="rect">
            <a:avLst/>
          </a:prstGeom>
        </p:spPr>
      </p:pic>
      <p:pic>
        <p:nvPicPr>
          <p:cNvPr id="3" name="Content Placeholder 5" descr="Diagram&#10;&#10;Description automatically generated">
            <a:extLst>
              <a:ext uri="{FF2B5EF4-FFF2-40B4-BE49-F238E27FC236}">
                <a16:creationId xmlns:a16="http://schemas.microsoft.com/office/drawing/2014/main" id="{8DB6E88B-5573-FC3C-DD1F-3983F5286B36}"/>
              </a:ext>
            </a:extLst>
          </p:cNvPr>
          <p:cNvPicPr>
            <a:picLocks noChangeAspect="1"/>
          </p:cNvPicPr>
          <p:nvPr/>
        </p:nvPicPr>
        <p:blipFill>
          <a:blip r:embed="rId4"/>
          <a:stretch>
            <a:fillRect/>
          </a:stretch>
        </p:blipFill>
        <p:spPr>
          <a:xfrm>
            <a:off x="6276304" y="1149894"/>
            <a:ext cx="4667064" cy="4558211"/>
          </a:xfrm>
          <a:prstGeom prst="rect">
            <a:avLst/>
          </a:prstGeom>
        </p:spPr>
      </p:pic>
    </p:spTree>
    <p:extLst>
      <p:ext uri="{BB962C8B-B14F-4D97-AF65-F5344CB8AC3E}">
        <p14:creationId xmlns:p14="http://schemas.microsoft.com/office/powerpoint/2010/main" val="424281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09027-C86F-F84C-ACAF-592146E12092}"/>
              </a:ext>
            </a:extLst>
          </p:cNvPr>
          <p:cNvSpPr>
            <a:spLocks noGrp="1"/>
          </p:cNvSpPr>
          <p:nvPr>
            <p:ph type="title"/>
          </p:nvPr>
        </p:nvSpPr>
        <p:spPr/>
        <p:txBody>
          <a:bodyPr/>
          <a:lstStyle/>
          <a:p>
            <a:r>
              <a:rPr lang="en-US" dirty="0"/>
              <a:t>Service-to-Service Auth</a:t>
            </a:r>
          </a:p>
        </p:txBody>
      </p:sp>
      <p:sp>
        <p:nvSpPr>
          <p:cNvPr id="3" name="Text Placeholder 2">
            <a:extLst>
              <a:ext uri="{FF2B5EF4-FFF2-40B4-BE49-F238E27FC236}">
                <a16:creationId xmlns:a16="http://schemas.microsoft.com/office/drawing/2014/main" id="{3F6C8F71-3BAA-E94E-ADDF-7E7B34DA6B52}"/>
              </a:ext>
            </a:extLst>
          </p:cNvPr>
          <p:cNvSpPr>
            <a:spLocks noGrp="1"/>
          </p:cNvSpPr>
          <p:nvPr>
            <p:ph idx="1"/>
          </p:nvPr>
        </p:nvSpPr>
        <p:spPr/>
        <p:txBody>
          <a:bodyPr/>
          <a:lstStyle/>
          <a:p>
            <a:r>
              <a:rPr lang="en-US" i="1" dirty="0"/>
              <a:t>Require authentication between internal services</a:t>
            </a:r>
          </a:p>
          <a:p>
            <a:pPr marL="342900" indent="-342900">
              <a:buFont typeface="Arial" panose="020B0604020202020204" pitchFamily="34" charset="0"/>
              <a:buChar char="•"/>
            </a:pPr>
            <a:r>
              <a:rPr lang="en-US" dirty="0"/>
              <a:t>Shared key</a:t>
            </a:r>
          </a:p>
          <a:p>
            <a:pPr marL="342900" indent="-342900">
              <a:buFont typeface="Arial" panose="020B0604020202020204" pitchFamily="34" charset="0"/>
              <a:buChar char="•"/>
            </a:pPr>
            <a:r>
              <a:rPr lang="en-US" dirty="0"/>
              <a:t>Request Signing (HMAC)</a:t>
            </a:r>
          </a:p>
          <a:p>
            <a:pPr marL="342900" indent="-342900">
              <a:buFont typeface="Arial" panose="020B0604020202020204" pitchFamily="34" charset="0"/>
              <a:buChar char="•"/>
            </a:pPr>
            <a:r>
              <a:rPr lang="en-US" dirty="0"/>
              <a:t>Mutual TLS</a:t>
            </a:r>
          </a:p>
        </p:txBody>
      </p:sp>
    </p:spTree>
    <p:extLst>
      <p:ext uri="{BB962C8B-B14F-4D97-AF65-F5344CB8AC3E}">
        <p14:creationId xmlns:p14="http://schemas.microsoft.com/office/powerpoint/2010/main" val="221500800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Text&#10;&#10;Description automatically generated">
            <a:extLst>
              <a:ext uri="{FF2B5EF4-FFF2-40B4-BE49-F238E27FC236}">
                <a16:creationId xmlns:a16="http://schemas.microsoft.com/office/drawing/2014/main" id="{5AC03084-7EB2-4E42-BA6D-2FA924150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537" y="1216319"/>
            <a:ext cx="7017708" cy="4274820"/>
          </a:xfrm>
          <a:prstGeom prst="rect">
            <a:avLst/>
          </a:prstGeom>
        </p:spPr>
      </p:pic>
      <p:sp>
        <p:nvSpPr>
          <p:cNvPr id="10" name="TextBox 9">
            <a:extLst>
              <a:ext uri="{FF2B5EF4-FFF2-40B4-BE49-F238E27FC236}">
                <a16:creationId xmlns:a16="http://schemas.microsoft.com/office/drawing/2014/main" id="{EDE31F34-5CA1-204E-BF58-170BBF7AD557}"/>
              </a:ext>
            </a:extLst>
          </p:cNvPr>
          <p:cNvSpPr txBox="1"/>
          <p:nvPr/>
        </p:nvSpPr>
        <p:spPr>
          <a:xfrm>
            <a:off x="334537" y="5641681"/>
            <a:ext cx="7053213" cy="2051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25400" tIns="25400" rIns="25400" bIns="25400" numCol="1" spcCol="38100" rtlCol="0" anchor="ctr">
            <a:spAutoFit/>
          </a:bodyPr>
          <a:lstStyle/>
          <a:p>
            <a:pPr defTabSz="412750" hangingPunct="0"/>
            <a:r>
              <a:rPr lang="en-US" sz="1000" b="1" dirty="0">
                <a:latin typeface="Menlo"/>
                <a:ea typeface="Menlo"/>
                <a:cs typeface="Menlo"/>
                <a:sym typeface="Menlo"/>
              </a:rPr>
              <a:t>https://</a:t>
            </a:r>
            <a:r>
              <a:rPr lang="en-US" sz="1000" b="1" dirty="0" err="1">
                <a:latin typeface="Menlo"/>
                <a:ea typeface="Menlo"/>
                <a:cs typeface="Menlo"/>
                <a:sym typeface="Menlo"/>
              </a:rPr>
              <a:t>docs.microsoft.com</a:t>
            </a:r>
            <a:r>
              <a:rPr lang="en-US" sz="1000" b="1" dirty="0">
                <a:latin typeface="Menlo"/>
                <a:ea typeface="Menlo"/>
                <a:cs typeface="Menlo"/>
                <a:sym typeface="Menlo"/>
              </a:rPr>
              <a:t>/</a:t>
            </a:r>
            <a:r>
              <a:rPr lang="en-US" sz="1000" b="1" dirty="0" err="1">
                <a:latin typeface="Menlo"/>
                <a:ea typeface="Menlo"/>
                <a:cs typeface="Menlo"/>
                <a:sym typeface="Menlo"/>
              </a:rPr>
              <a:t>en</a:t>
            </a:r>
            <a:r>
              <a:rPr lang="en-US" sz="1000" b="1" dirty="0">
                <a:latin typeface="Menlo"/>
                <a:ea typeface="Menlo"/>
                <a:cs typeface="Menlo"/>
                <a:sym typeface="Menlo"/>
              </a:rPr>
              <a:t>-us/azure/azure-app-configuration/rest-</a:t>
            </a:r>
            <a:r>
              <a:rPr lang="en-US" sz="1000" b="1" dirty="0" err="1">
                <a:latin typeface="Menlo"/>
                <a:ea typeface="Menlo"/>
                <a:cs typeface="Menlo"/>
                <a:sym typeface="Menlo"/>
              </a:rPr>
              <a:t>api</a:t>
            </a:r>
            <a:r>
              <a:rPr lang="en-US" sz="1000" b="1" dirty="0">
                <a:latin typeface="Menlo"/>
                <a:ea typeface="Menlo"/>
                <a:cs typeface="Menlo"/>
                <a:sym typeface="Menlo"/>
              </a:rPr>
              <a:t>-authentication-</a:t>
            </a:r>
            <a:r>
              <a:rPr lang="en-US" sz="1000" b="1" dirty="0" err="1">
                <a:latin typeface="Menlo"/>
                <a:ea typeface="Menlo"/>
                <a:cs typeface="Menlo"/>
                <a:sym typeface="Menlo"/>
              </a:rPr>
              <a:t>hmac</a:t>
            </a:r>
            <a:endParaRPr lang="en-US" sz="1000" b="1" dirty="0">
              <a:latin typeface="Menlo"/>
              <a:ea typeface="Menlo"/>
              <a:cs typeface="Menlo"/>
              <a:sym typeface="Menlo"/>
            </a:endParaRPr>
          </a:p>
        </p:txBody>
      </p:sp>
      <p:sp>
        <p:nvSpPr>
          <p:cNvPr id="11" name="TextBox 10">
            <a:extLst>
              <a:ext uri="{FF2B5EF4-FFF2-40B4-BE49-F238E27FC236}">
                <a16:creationId xmlns:a16="http://schemas.microsoft.com/office/drawing/2014/main" id="{FA51401C-3661-BE4D-A97D-48976CFBD2E8}"/>
              </a:ext>
            </a:extLst>
          </p:cNvPr>
          <p:cNvSpPr txBox="1"/>
          <p:nvPr/>
        </p:nvSpPr>
        <p:spPr>
          <a:xfrm>
            <a:off x="7761249" y="1467465"/>
            <a:ext cx="4096214" cy="29726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371475" indent="-371475" defTabSz="412750" hangingPunct="0">
              <a:spcAft>
                <a:spcPts val="1000"/>
              </a:spcAft>
              <a:buFont typeface="+mj-lt"/>
              <a:buAutoNum type="arabicPeriod"/>
            </a:pPr>
            <a:r>
              <a:rPr lang="en-US" sz="1600" dirty="0">
                <a:latin typeface="Helvetica Light" panose="020B0403020202020204" pitchFamily="34" charset="0"/>
                <a:ea typeface="Menlo"/>
                <a:cs typeface="Menlo"/>
                <a:sym typeface="Menlo"/>
              </a:rPr>
              <a:t>Relies on shared secret for authentication.</a:t>
            </a:r>
          </a:p>
          <a:p>
            <a:pPr marL="371475" indent="-371475" defTabSz="412750" hangingPunct="0">
              <a:spcAft>
                <a:spcPts val="1000"/>
              </a:spcAft>
              <a:buFont typeface="+mj-lt"/>
              <a:buAutoNum type="arabicPeriod"/>
            </a:pPr>
            <a:r>
              <a:rPr lang="en-US" sz="1600" dirty="0">
                <a:latin typeface="Helvetica Light" panose="020B0403020202020204" pitchFamily="34" charset="0"/>
              </a:rPr>
              <a:t>Includes multiple-factors to ensure tamper resistance.</a:t>
            </a:r>
          </a:p>
          <a:p>
            <a:pPr marL="371475" indent="-371475" defTabSz="412750" hangingPunct="0">
              <a:spcAft>
                <a:spcPts val="1000"/>
              </a:spcAft>
              <a:buFont typeface="+mj-lt"/>
              <a:buAutoNum type="arabicPeriod"/>
            </a:pPr>
            <a:r>
              <a:rPr lang="en-US" sz="1600" dirty="0">
                <a:latin typeface="Helvetica Light" panose="020B0403020202020204" pitchFamily="34" charset="0"/>
                <a:ea typeface="Menlo"/>
                <a:cs typeface="Menlo"/>
                <a:sym typeface="Menlo"/>
              </a:rPr>
              <a:t>Includes timestamp to prevent replay attacks.</a:t>
            </a:r>
          </a:p>
          <a:p>
            <a:pPr marL="371475" indent="-371475" defTabSz="412750" hangingPunct="0">
              <a:spcAft>
                <a:spcPts val="1000"/>
              </a:spcAft>
              <a:buFont typeface="+mj-lt"/>
              <a:buAutoNum type="arabicPeriod"/>
            </a:pPr>
            <a:r>
              <a:rPr lang="en-US" sz="1600" dirty="0">
                <a:latin typeface="Helvetica Light" panose="020B0403020202020204" pitchFamily="34" charset="0"/>
                <a:ea typeface="Menlo"/>
                <a:cs typeface="Menlo"/>
                <a:sym typeface="Menlo"/>
              </a:rPr>
              <a:t>Server verifies the request</a:t>
            </a:r>
          </a:p>
          <a:p>
            <a:pPr marL="371475" indent="-371475" defTabSz="412750" hangingPunct="0">
              <a:spcAft>
                <a:spcPts val="1000"/>
              </a:spcAft>
              <a:buFont typeface="+mj-lt"/>
              <a:buAutoNum type="arabicPeriod"/>
            </a:pPr>
            <a:endParaRPr lang="en-US" sz="1600" dirty="0">
              <a:latin typeface="Helvetica Light" panose="020B0403020202020204" pitchFamily="34" charset="0"/>
              <a:ea typeface="Menlo"/>
              <a:cs typeface="Menlo"/>
              <a:sym typeface="Menlo"/>
            </a:endParaRPr>
          </a:p>
          <a:p>
            <a:pPr marL="371475" indent="-371475" defTabSz="412750" hangingPunct="0">
              <a:spcBef>
                <a:spcPts val="500"/>
              </a:spcBef>
              <a:buFont typeface="+mj-lt"/>
              <a:buAutoNum type="arabicPeriod"/>
            </a:pPr>
            <a:endParaRPr lang="en-US" sz="1600" dirty="0">
              <a:latin typeface="Helvetica Light" panose="020B0403020202020204" pitchFamily="34" charset="0"/>
              <a:ea typeface="Menlo"/>
              <a:cs typeface="Menlo"/>
              <a:sym typeface="Menlo"/>
            </a:endParaRPr>
          </a:p>
        </p:txBody>
      </p:sp>
      <p:sp>
        <p:nvSpPr>
          <p:cNvPr id="12" name="Title 1">
            <a:extLst>
              <a:ext uri="{FF2B5EF4-FFF2-40B4-BE49-F238E27FC236}">
                <a16:creationId xmlns:a16="http://schemas.microsoft.com/office/drawing/2014/main" id="{D4477CEA-D1CD-6440-A1D7-569FA9290F38}"/>
              </a:ext>
            </a:extLst>
          </p:cNvPr>
          <p:cNvSpPr>
            <a:spLocks noGrp="1"/>
          </p:cNvSpPr>
          <p:nvPr>
            <p:ph type="title"/>
          </p:nvPr>
        </p:nvSpPr>
        <p:spPr/>
        <p:txBody>
          <a:bodyPr/>
          <a:lstStyle/>
          <a:p>
            <a:r>
              <a:rPr lang="en-US" dirty="0"/>
              <a:t>Service-to-Service Auth</a:t>
            </a:r>
          </a:p>
        </p:txBody>
      </p:sp>
      <p:sp>
        <p:nvSpPr>
          <p:cNvPr id="13" name="TextBox 12">
            <a:extLst>
              <a:ext uri="{FF2B5EF4-FFF2-40B4-BE49-F238E27FC236}">
                <a16:creationId xmlns:a16="http://schemas.microsoft.com/office/drawing/2014/main" id="{C5B4325C-A92D-5F4D-A07F-0F0A4B15C667}"/>
              </a:ext>
            </a:extLst>
          </p:cNvPr>
          <p:cNvSpPr txBox="1"/>
          <p:nvPr/>
        </p:nvSpPr>
        <p:spPr>
          <a:xfrm>
            <a:off x="7911801" y="4423488"/>
            <a:ext cx="513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25400" tIns="25400" rIns="25400" bIns="25400" numCol="1" spcCol="38100" rtlCol="0" anchor="ctr">
            <a:spAutoFit/>
          </a:bodyPr>
          <a:lstStyle/>
          <a:p>
            <a:pPr defTabSz="412750" hangingPunct="0"/>
            <a:endParaRPr lang="en-US" sz="1600" dirty="0">
              <a:latin typeface="Helvetica Light" panose="020B0403020202020204" pitchFamily="34" charset="0"/>
              <a:ea typeface="Menlo"/>
              <a:cs typeface="Menlo"/>
              <a:sym typeface="Menlo"/>
            </a:endParaRPr>
          </a:p>
        </p:txBody>
      </p:sp>
    </p:spTree>
    <p:extLst>
      <p:ext uri="{BB962C8B-B14F-4D97-AF65-F5344CB8AC3E}">
        <p14:creationId xmlns:p14="http://schemas.microsoft.com/office/powerpoint/2010/main" val="1036828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09027-C86F-F84C-ACAF-592146E12092}"/>
              </a:ext>
            </a:extLst>
          </p:cNvPr>
          <p:cNvSpPr>
            <a:spLocks noGrp="1"/>
          </p:cNvSpPr>
          <p:nvPr>
            <p:ph type="title"/>
          </p:nvPr>
        </p:nvSpPr>
        <p:spPr/>
        <p:txBody>
          <a:bodyPr/>
          <a:lstStyle/>
          <a:p>
            <a:r>
              <a:rPr lang="en-US" dirty="0"/>
              <a:t>AWS’s Solution</a:t>
            </a:r>
          </a:p>
        </p:txBody>
      </p:sp>
      <p:sp>
        <p:nvSpPr>
          <p:cNvPr id="3" name="Text Placeholder 2">
            <a:extLst>
              <a:ext uri="{FF2B5EF4-FFF2-40B4-BE49-F238E27FC236}">
                <a16:creationId xmlns:a16="http://schemas.microsoft.com/office/drawing/2014/main" id="{3F6C8F71-3BAA-E94E-ADDF-7E7B34DA6B52}"/>
              </a:ext>
            </a:extLst>
          </p:cNvPr>
          <p:cNvSpPr>
            <a:spLocks noGrp="1"/>
          </p:cNvSpPr>
          <p:nvPr>
            <p:ph idx="1"/>
          </p:nvPr>
        </p:nvSpPr>
        <p:spPr/>
        <p:txBody>
          <a:bodyPr/>
          <a:lstStyle/>
          <a:p>
            <a:pPr marL="342900" indent="-342900">
              <a:buFont typeface="Arial" panose="020B0604020202020204" pitchFamily="34" charset="0"/>
              <a:buChar char="•"/>
            </a:pPr>
            <a:r>
              <a:rPr lang="en-US" dirty="0"/>
              <a:t>November 2019 – AWS released IMDSv2</a:t>
            </a:r>
          </a:p>
          <a:p>
            <a:pPr marL="342900" indent="-342900">
              <a:buFont typeface="Arial" panose="020B0604020202020204" pitchFamily="34" charset="0"/>
              <a:buChar char="•"/>
            </a:pPr>
            <a:r>
              <a:rPr lang="en-US" dirty="0"/>
              <a:t>New Metadata service requiring:</a:t>
            </a:r>
          </a:p>
          <a:p>
            <a:pPr lvl="1" indent="-342900">
              <a:buFont typeface="Arial" panose="020B0604020202020204" pitchFamily="34" charset="0"/>
              <a:buChar char="•"/>
            </a:pPr>
            <a:r>
              <a:rPr lang="en-US" b="1" dirty="0"/>
              <a:t>PUT</a:t>
            </a:r>
            <a:r>
              <a:rPr lang="en-US" dirty="0"/>
              <a:t> request to establish session</a:t>
            </a:r>
          </a:p>
          <a:p>
            <a:pPr lvl="1" indent="-342900">
              <a:buFont typeface="Arial" panose="020B0604020202020204" pitchFamily="34" charset="0"/>
              <a:buChar char="•"/>
            </a:pPr>
            <a:r>
              <a:rPr lang="en-US" dirty="0"/>
              <a:t>Token passed via HTTP request headers in secondary HTTP request</a:t>
            </a:r>
          </a:p>
        </p:txBody>
      </p:sp>
    </p:spTree>
    <p:extLst>
      <p:ext uri="{BB962C8B-B14F-4D97-AF65-F5344CB8AC3E}">
        <p14:creationId xmlns:p14="http://schemas.microsoft.com/office/powerpoint/2010/main" val="150585285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Text&#10;&#10;Description automatically generated">
            <a:extLst>
              <a:ext uri="{FF2B5EF4-FFF2-40B4-BE49-F238E27FC236}">
                <a16:creationId xmlns:a16="http://schemas.microsoft.com/office/drawing/2014/main" id="{06BFBAC3-AAD9-4C47-9450-CCC243FAFB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791" y="164626"/>
            <a:ext cx="5488414" cy="5563597"/>
          </a:xfrm>
          <a:prstGeom prst="rect">
            <a:avLst/>
          </a:prstGeom>
        </p:spPr>
      </p:pic>
      <p:sp>
        <p:nvSpPr>
          <p:cNvPr id="11" name="TextBox 10">
            <a:extLst>
              <a:ext uri="{FF2B5EF4-FFF2-40B4-BE49-F238E27FC236}">
                <a16:creationId xmlns:a16="http://schemas.microsoft.com/office/drawing/2014/main" id="{D9F7553A-B0C0-2A4F-AFCA-C956ACB0C843}"/>
              </a:ext>
            </a:extLst>
          </p:cNvPr>
          <p:cNvSpPr txBox="1"/>
          <p:nvPr/>
        </p:nvSpPr>
        <p:spPr>
          <a:xfrm>
            <a:off x="499791" y="5823867"/>
            <a:ext cx="7629448"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t>https://</a:t>
            </a:r>
            <a:r>
              <a:rPr lang="en-US" sz="900" dirty="0" err="1"/>
              <a:t>bounty.github.com</a:t>
            </a:r>
            <a:r>
              <a:rPr lang="en-US" sz="900" dirty="0"/>
              <a:t>/researchers/</a:t>
            </a:r>
            <a:r>
              <a:rPr lang="en-US" sz="900" dirty="0" err="1"/>
              <a:t>orangetw.html</a:t>
            </a:r>
            <a:endParaRPr lang="en-US" sz="900" dirty="0"/>
          </a:p>
        </p:txBody>
      </p:sp>
      <p:sp>
        <p:nvSpPr>
          <p:cNvPr id="12" name="TextBox 11">
            <a:extLst>
              <a:ext uri="{FF2B5EF4-FFF2-40B4-BE49-F238E27FC236}">
                <a16:creationId xmlns:a16="http://schemas.microsoft.com/office/drawing/2014/main" id="{6B7E49F0-4D9F-A34B-A1DA-3091F7BB5AFF}"/>
              </a:ext>
            </a:extLst>
          </p:cNvPr>
          <p:cNvSpPr txBox="1"/>
          <p:nvPr/>
        </p:nvSpPr>
        <p:spPr>
          <a:xfrm>
            <a:off x="6466047" y="2207942"/>
            <a:ext cx="4096214" cy="18902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371475" indent="-371475" defTabSz="412750" hangingPunct="0">
              <a:spcAft>
                <a:spcPts val="1000"/>
              </a:spcAft>
              <a:buFont typeface="+mj-lt"/>
              <a:buAutoNum type="arabicPeriod"/>
            </a:pPr>
            <a:r>
              <a:rPr lang="en-US" sz="1600" dirty="0">
                <a:latin typeface="Helvetica Light" panose="020B0403020202020204" pitchFamily="34" charset="0"/>
              </a:rPr>
              <a:t>Limited SSRF via Webhooks</a:t>
            </a:r>
            <a:endParaRPr lang="en-US" sz="1600" dirty="0">
              <a:latin typeface="Helvetica Light" panose="020B0403020202020204" pitchFamily="34" charset="0"/>
              <a:ea typeface="Menlo"/>
              <a:cs typeface="Menlo"/>
              <a:sym typeface="Menlo"/>
            </a:endParaRPr>
          </a:p>
          <a:p>
            <a:pPr marL="371475" indent="-371475" defTabSz="412750" hangingPunct="0">
              <a:spcAft>
                <a:spcPts val="1000"/>
              </a:spcAft>
              <a:buFont typeface="+mj-lt"/>
              <a:buAutoNum type="arabicPeriod"/>
            </a:pPr>
            <a:r>
              <a:rPr lang="en-US" sz="1600" dirty="0">
                <a:latin typeface="Helvetica Light" panose="020B0403020202020204" pitchFamily="34" charset="0"/>
              </a:rPr>
              <a:t>SSRF to internal service</a:t>
            </a:r>
          </a:p>
          <a:p>
            <a:pPr marL="371475" indent="-371475" defTabSz="412750" hangingPunct="0">
              <a:spcAft>
                <a:spcPts val="1000"/>
              </a:spcAft>
              <a:buFont typeface="+mj-lt"/>
              <a:buAutoNum type="arabicPeriod"/>
            </a:pPr>
            <a:r>
              <a:rPr lang="en-US" sz="1600" dirty="0">
                <a:latin typeface="Helvetica Light" panose="020B0403020202020204" pitchFamily="34" charset="0"/>
                <a:ea typeface="Menlo"/>
                <a:cs typeface="Menlo"/>
                <a:sym typeface="Menlo"/>
              </a:rPr>
              <a:t>Store payload in </a:t>
            </a:r>
            <a:r>
              <a:rPr lang="en-US" sz="1600" dirty="0" err="1">
                <a:latin typeface="Helvetica Light" panose="020B0403020202020204" pitchFamily="34" charset="0"/>
                <a:ea typeface="Menlo"/>
                <a:cs typeface="Menlo"/>
                <a:sym typeface="Menlo"/>
              </a:rPr>
              <a:t>redis</a:t>
            </a:r>
            <a:endParaRPr lang="en-US" sz="1600" dirty="0">
              <a:latin typeface="Helvetica Light" panose="020B0403020202020204" pitchFamily="34" charset="0"/>
              <a:ea typeface="Menlo"/>
              <a:cs typeface="Menlo"/>
              <a:sym typeface="Menlo"/>
            </a:endParaRPr>
          </a:p>
          <a:p>
            <a:pPr marL="371475" indent="-371475" defTabSz="412750" hangingPunct="0">
              <a:spcAft>
                <a:spcPts val="1000"/>
              </a:spcAft>
              <a:buFont typeface="+mj-lt"/>
              <a:buAutoNum type="arabicPeriod"/>
            </a:pPr>
            <a:r>
              <a:rPr lang="en-US" sz="1600" dirty="0">
                <a:latin typeface="Helvetica Light" panose="020B0403020202020204" pitchFamily="34" charset="0"/>
              </a:rPr>
              <a:t>Insecure Code Execution -&gt; RCE</a:t>
            </a:r>
            <a:endParaRPr lang="en-US" sz="1600" dirty="0">
              <a:latin typeface="Helvetica Light" panose="020B0403020202020204" pitchFamily="34" charset="0"/>
              <a:ea typeface="Menlo"/>
              <a:cs typeface="Menlo"/>
              <a:sym typeface="Menlo"/>
            </a:endParaRPr>
          </a:p>
          <a:p>
            <a:pPr marL="371475" indent="-371475" defTabSz="412750" hangingPunct="0">
              <a:spcBef>
                <a:spcPts val="500"/>
              </a:spcBef>
              <a:buFont typeface="+mj-lt"/>
              <a:buAutoNum type="arabicPeriod"/>
            </a:pPr>
            <a:endParaRPr lang="en-US" dirty="0">
              <a:latin typeface="Menlo"/>
              <a:ea typeface="Menlo"/>
              <a:cs typeface="Menlo"/>
              <a:sym typeface="Menlo"/>
            </a:endParaRPr>
          </a:p>
        </p:txBody>
      </p:sp>
      <p:sp>
        <p:nvSpPr>
          <p:cNvPr id="14" name="TextBox 13">
            <a:extLst>
              <a:ext uri="{FF2B5EF4-FFF2-40B4-BE49-F238E27FC236}">
                <a16:creationId xmlns:a16="http://schemas.microsoft.com/office/drawing/2014/main" id="{C7B34D5B-3541-AC40-95E2-246EC395282B}"/>
              </a:ext>
            </a:extLst>
          </p:cNvPr>
          <p:cNvSpPr txBox="1"/>
          <p:nvPr/>
        </p:nvSpPr>
        <p:spPr>
          <a:xfrm>
            <a:off x="6357898" y="4650058"/>
            <a:ext cx="5488414" cy="5129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412750" hangingPunct="0"/>
            <a:r>
              <a:rPr lang="en-US" sz="3000" b="1" dirty="0">
                <a:latin typeface="Menlo"/>
                <a:ea typeface="Menlo"/>
                <a:cs typeface="Menlo"/>
                <a:sym typeface="Menlo"/>
              </a:rPr>
              <a:t>$15,000 Payout</a:t>
            </a:r>
          </a:p>
        </p:txBody>
      </p:sp>
    </p:spTree>
    <p:extLst>
      <p:ext uri="{BB962C8B-B14F-4D97-AF65-F5344CB8AC3E}">
        <p14:creationId xmlns:p14="http://schemas.microsoft.com/office/powerpoint/2010/main" val="2909739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Mitigate SSRF</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a:bodyPr>
          <a:lstStyle/>
          <a:p>
            <a:r>
              <a:rPr lang="en-US" sz="2000" dirty="0">
                <a:solidFill>
                  <a:schemeClr val="accent1"/>
                </a:solidFill>
                <a:latin typeface="Helvetica" pitchFamily="2" charset="0"/>
              </a:rPr>
              <a:t>Problem: </a:t>
            </a:r>
            <a:r>
              <a:rPr lang="en-US" dirty="0"/>
              <a:t>There is a SSRF vulnerability that needs to be mitigated. Requests should only ever be delivered to external hosts.</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Discover SSRF Vuln</a:t>
            </a:r>
          </a:p>
          <a:p>
            <a:pPr marL="457200" indent="-457200">
              <a:buFont typeface="+mj-lt"/>
              <a:buAutoNum type="arabicPeriod"/>
            </a:pPr>
            <a:r>
              <a:rPr lang="en-US" dirty="0"/>
              <a:t>Implement a proxy</a:t>
            </a:r>
            <a:endParaRPr lang="en-US" sz="1800" dirty="0">
              <a:latin typeface="Helvetica Light" panose="020B0403020202020204" pitchFamily="34" charset="0"/>
            </a:endParaRPr>
          </a:p>
          <a:p>
            <a:r>
              <a:rPr lang="en-US" sz="2000" dirty="0">
                <a:solidFill>
                  <a:schemeClr val="accent1"/>
                </a:solidFill>
                <a:latin typeface="Helvetica" pitchFamily="2" charset="0"/>
              </a:rPr>
              <a:t>Hints:</a:t>
            </a:r>
          </a:p>
          <a:p>
            <a:pPr marL="457200" indent="-457200">
              <a:buFont typeface="+mj-lt"/>
              <a:buAutoNum type="arabicPeriod"/>
            </a:pPr>
            <a:r>
              <a:rPr lang="en-US" b="1" dirty="0">
                <a:solidFill>
                  <a:schemeClr val="accent1"/>
                </a:solidFill>
                <a:latin typeface="Helvetica Light" panose="020B0403020202020204" pitchFamily="34" charset="0"/>
              </a:rPr>
              <a:t>Identify any HTTP request libraries in </a:t>
            </a:r>
            <a:r>
              <a:rPr lang="en-US" b="1" i="1" dirty="0">
                <a:solidFill>
                  <a:schemeClr val="accent1"/>
                </a:solidFill>
                <a:latin typeface="Helvetica Light" panose="020B0403020202020204" pitchFamily="34" charset="0"/>
              </a:rPr>
              <a:t>Models</a:t>
            </a:r>
          </a:p>
          <a:p>
            <a:pPr marL="457200" indent="-457200">
              <a:buFont typeface="+mj-lt"/>
              <a:buAutoNum type="arabicPeriod"/>
            </a:pPr>
            <a:r>
              <a:rPr lang="en-US" b="1" dirty="0">
                <a:solidFill>
                  <a:schemeClr val="accent1"/>
                </a:solidFill>
                <a:latin typeface="Helvetica Light" panose="020B0403020202020204" pitchFamily="34" charset="0"/>
              </a:rPr>
              <a:t>Research Net::HTTP to figure out how to set a proxy</a:t>
            </a:r>
          </a:p>
          <a:p>
            <a:pPr marL="457200" indent="-457200">
              <a:buFont typeface="+mj-lt"/>
              <a:buAutoNum type="arabicPeriod"/>
            </a:pPr>
            <a:r>
              <a:rPr lang="en-US" b="1" dirty="0">
                <a:solidFill>
                  <a:schemeClr val="accent1"/>
                </a:solidFill>
              </a:rPr>
              <a:t>There’s an example somewhere in our codebase</a:t>
            </a:r>
            <a:endParaRPr lang="en-US"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7857781" y="1270000"/>
            <a:ext cx="3581400" cy="3581400"/>
          </a:xfrm>
          <a:prstGeom prst="rect">
            <a:avLst/>
          </a:prstGeom>
        </p:spPr>
      </p:pic>
    </p:spTree>
    <p:extLst>
      <p:ext uri="{BB962C8B-B14F-4D97-AF65-F5344CB8AC3E}">
        <p14:creationId xmlns:p14="http://schemas.microsoft.com/office/powerpoint/2010/main" val="689647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Rails Primer - Routing</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2430" y="1322347"/>
            <a:ext cx="4913238" cy="4967416"/>
          </a:xfrm>
        </p:spPr>
        <p:txBody>
          <a:bodyPr>
            <a:normAutofit/>
          </a:bodyPr>
          <a:lstStyle/>
          <a:p>
            <a:pPr marL="0" indent="0">
              <a:buNone/>
            </a:pPr>
            <a:endParaRPr lang="en-US" sz="2000" dirty="0">
              <a:latin typeface="Helvetica Light" panose="020B0403020202020204" pitchFamily="34" charset="0"/>
            </a:endParaRPr>
          </a:p>
          <a:p>
            <a:r>
              <a:rPr lang="en-US" sz="2000" dirty="0">
                <a:solidFill>
                  <a:schemeClr val="accent1"/>
                </a:solidFill>
                <a:latin typeface="Helvetica" pitchFamily="2" charset="0"/>
              </a:rPr>
              <a:t>Config/</a:t>
            </a:r>
            <a:r>
              <a:rPr lang="en-US" sz="2000" dirty="0" err="1">
                <a:solidFill>
                  <a:schemeClr val="accent1"/>
                </a:solidFill>
                <a:latin typeface="Helvetica" pitchFamily="2" charset="0"/>
              </a:rPr>
              <a:t>routes.rb</a:t>
            </a:r>
            <a:endParaRPr lang="en-US" sz="2000" dirty="0">
              <a:solidFill>
                <a:schemeClr val="accent1"/>
              </a:solidFill>
              <a:latin typeface="Helvetica" pitchFamily="2" charset="0"/>
            </a:endParaRPr>
          </a:p>
          <a:p>
            <a:pPr marL="0" indent="0">
              <a:buNone/>
            </a:pPr>
            <a:r>
              <a:rPr lang="en-US" b="1" dirty="0">
                <a:solidFill>
                  <a:srgbClr val="0070C0"/>
                </a:solidFill>
                <a:latin typeface="Courier New" panose="02070309020205020404" pitchFamily="49" charset="0"/>
                <a:cs typeface="Courier New" panose="02070309020205020404" pitchFamily="49" charset="0"/>
              </a:rPr>
              <a:t>namespace</a:t>
            </a:r>
            <a:r>
              <a:rPr lang="en-US" dirty="0">
                <a:latin typeface="Courier New" panose="02070309020205020404" pitchFamily="49" charset="0"/>
                <a:cs typeface="Courier New" panose="02070309020205020404" pitchFamily="49" charset="0"/>
              </a:rPr>
              <a:t> </a:t>
            </a:r>
            <a:r>
              <a:rPr lang="en-US" b="1" dirty="0">
                <a:solidFill>
                  <a:srgbClr val="0070C0"/>
                </a:solidFill>
                <a:latin typeface="Courier New" panose="02070309020205020404" pitchFamily="49" charset="0"/>
                <a:cs typeface="Courier New" panose="02070309020205020404" pitchFamily="49" charset="0"/>
              </a:rPr>
              <a:t>:admin </a:t>
            </a:r>
            <a:r>
              <a:rPr lang="en-US" dirty="0">
                <a:latin typeface="Courier New" panose="02070309020205020404" pitchFamily="49" charset="0"/>
                <a:cs typeface="Courier New" panose="02070309020205020404" pitchFamily="49" charset="0"/>
              </a:rPr>
              <a:t>do</a:t>
            </a:r>
          </a:p>
          <a:p>
            <a:pPr marL="0" indent="0">
              <a:buNone/>
            </a:pPr>
            <a:r>
              <a:rPr lang="en-US" dirty="0">
                <a:latin typeface="Courier New" panose="02070309020205020404" pitchFamily="49" charset="0"/>
                <a:cs typeface="Courier New" panose="02070309020205020404" pitchFamily="49" charset="0"/>
              </a:rPr>
              <a:t>  resources :</a:t>
            </a:r>
            <a:r>
              <a:rPr lang="en-US" b="1" dirty="0">
                <a:solidFill>
                  <a:srgbClr val="FFC000"/>
                </a:solidFill>
                <a:latin typeface="Courier New" panose="02070309020205020404" pitchFamily="49" charset="0"/>
                <a:cs typeface="Courier New" panose="02070309020205020404" pitchFamily="49" charset="0"/>
              </a:rPr>
              <a:t>products</a:t>
            </a:r>
          </a:p>
          <a:p>
            <a:pPr marL="0" indent="0">
              <a:buNone/>
            </a:pPr>
            <a:r>
              <a:rPr lang="en-US" dirty="0">
                <a:latin typeface="Courier New" panose="02070309020205020404" pitchFamily="49" charset="0"/>
                <a:cs typeface="Courier New" panose="02070309020205020404" pitchFamily="49" charset="0"/>
              </a:rPr>
              <a:t>  resources :</a:t>
            </a:r>
            <a:r>
              <a:rPr lang="en-US" dirty="0" err="1">
                <a:latin typeface="Courier New" panose="02070309020205020404" pitchFamily="49" charset="0"/>
                <a:cs typeface="Courier New" panose="02070309020205020404" pitchFamily="49" charset="0"/>
              </a:rPr>
              <a:t>product_categories</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end</a:t>
            </a:r>
          </a:p>
          <a:p>
            <a:pPr marL="0" indent="0">
              <a:buNone/>
            </a:pP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resources :</a:t>
            </a:r>
            <a:r>
              <a:rPr lang="en-US" b="1" dirty="0">
                <a:solidFill>
                  <a:schemeClr val="tx2"/>
                </a:solidFill>
                <a:latin typeface="Courier New" panose="02070309020205020404" pitchFamily="49" charset="0"/>
                <a:cs typeface="Courier New" panose="02070309020205020404" pitchFamily="49" charset="0"/>
              </a:rPr>
              <a:t>analytics</a:t>
            </a:r>
            <a:r>
              <a:rPr lang="en-US" dirty="0">
                <a:latin typeface="Courier New" panose="02070309020205020404" pitchFamily="49" charset="0"/>
                <a:cs typeface="Courier New" panose="02070309020205020404" pitchFamily="49" charset="0"/>
              </a:rPr>
              <a:t>, only: [:index]</a:t>
            </a:r>
          </a:p>
          <a:p>
            <a:pPr lvl="1"/>
            <a:endParaRPr lang="en-US" b="1" dirty="0">
              <a:solidFill>
                <a:schemeClr val="tx1"/>
              </a:solidFill>
              <a:latin typeface="Helvetica Light" panose="020B0403020202020204" pitchFamily="34" charset="0"/>
              <a:cs typeface="Courier New" panose="02070309020205020404" pitchFamily="49" charset="0"/>
            </a:endParaRPr>
          </a:p>
          <a:p>
            <a:pPr lvl="2"/>
            <a:endParaRPr lang="en-US" dirty="0">
              <a:solidFill>
                <a:schemeClr val="tx1"/>
              </a:solidFill>
              <a:latin typeface="Helvetica Light" panose="020B0403020202020204" pitchFamily="34" charset="0"/>
              <a:cs typeface="Courier New" panose="02070309020205020404" pitchFamily="49" charset="0"/>
            </a:endParaRP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8429316" y="1638300"/>
            <a:ext cx="3581400" cy="3581400"/>
          </a:xfrm>
          <a:prstGeom prst="rect">
            <a:avLst/>
          </a:prstGeom>
        </p:spPr>
      </p:pic>
      <p:sp>
        <p:nvSpPr>
          <p:cNvPr id="6" name="Content Placeholder 2">
            <a:extLst>
              <a:ext uri="{FF2B5EF4-FFF2-40B4-BE49-F238E27FC236}">
                <a16:creationId xmlns:a16="http://schemas.microsoft.com/office/drawing/2014/main" id="{9D5641A5-C53D-F3E2-8D84-759143323BAB}"/>
              </a:ext>
            </a:extLst>
          </p:cNvPr>
          <p:cNvSpPr txBox="1">
            <a:spLocks/>
          </p:cNvSpPr>
          <p:nvPr/>
        </p:nvSpPr>
        <p:spPr>
          <a:xfrm>
            <a:off x="4975668" y="1261258"/>
            <a:ext cx="4913238" cy="4967416"/>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Helvetica Light" panose="020B0403020202020204" pitchFamily="34" charset="0"/>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1" kern="1200">
                <a:solidFill>
                  <a:schemeClr val="tx1"/>
                </a:solidFill>
                <a:latin typeface="Helvetica Light Oblique" panose="020B0403020202020204"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Helvetica Light" panose="020B0403020202020204"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Helvetica Light" panose="020B0403020202020204"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Helvetica Light" panose="020B0403020202020204"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Font typeface="Wingdings 3" charset="2"/>
              <a:buNone/>
            </a:pPr>
            <a:endParaRPr lang="en-US" dirty="0"/>
          </a:p>
          <a:p>
            <a:r>
              <a:rPr lang="en-US" b="1" dirty="0">
                <a:solidFill>
                  <a:schemeClr val="accent1"/>
                </a:solidFill>
                <a:latin typeface="Courier New" panose="02070309020205020404" pitchFamily="49" charset="0"/>
                <a:cs typeface="Courier New" panose="02070309020205020404" pitchFamily="49" charset="0"/>
              </a:rPr>
              <a:t>Rails routes</a:t>
            </a:r>
          </a:p>
          <a:p>
            <a:pPr marL="0" indent="0">
              <a:buNone/>
            </a:pPr>
            <a:r>
              <a:rPr lang="en-US" b="1" dirty="0">
                <a:latin typeface="Courier New" panose="02070309020205020404" pitchFamily="49" charset="0"/>
                <a:cs typeface="Courier New" panose="02070309020205020404" pitchFamily="49" charset="0"/>
              </a:rPr>
              <a:t>POST</a:t>
            </a:r>
            <a:r>
              <a:rPr lang="en-US" dirty="0">
                <a:latin typeface="Courier New" panose="02070309020205020404" pitchFamily="49" charset="0"/>
                <a:cs typeface="Courier New" panose="02070309020205020404" pitchFamily="49" charset="0"/>
              </a:rPr>
              <a:t>   </a:t>
            </a:r>
            <a:r>
              <a:rPr lang="en-US" b="1" dirty="0">
                <a:solidFill>
                  <a:srgbClr val="0070C0"/>
                </a:solidFill>
                <a:latin typeface="Courier New" panose="02070309020205020404" pitchFamily="49" charset="0"/>
                <a:cs typeface="Courier New" panose="02070309020205020404" pitchFamily="49" charset="0"/>
              </a:rPr>
              <a:t>/admin</a:t>
            </a:r>
            <a:r>
              <a:rPr lang="en-US" b="1" dirty="0">
                <a:latin typeface="Courier New" panose="02070309020205020404" pitchFamily="49" charset="0"/>
                <a:cs typeface="Courier New" panose="02070309020205020404" pitchFamily="49" charset="0"/>
              </a:rPr>
              <a:t>/</a:t>
            </a:r>
            <a:r>
              <a:rPr lang="en-US" b="1" dirty="0">
                <a:solidFill>
                  <a:srgbClr val="FFC000"/>
                </a:solidFill>
                <a:latin typeface="Courier New" panose="02070309020205020404" pitchFamily="49" charset="0"/>
                <a:cs typeface="Courier New" panose="02070309020205020404" pitchFamily="49" charset="0"/>
              </a:rPr>
              <a:t>products</a:t>
            </a:r>
            <a:r>
              <a:rPr lang="en-US" dirty="0">
                <a:latin typeface="Courier New" panose="02070309020205020404" pitchFamily="49" charset="0"/>
                <a:cs typeface="Courier New" panose="02070309020205020404" pitchFamily="49" charset="0"/>
              </a:rPr>
              <a:t>(.:format)                                                                         admin/</a:t>
            </a:r>
            <a:r>
              <a:rPr lang="en-US" dirty="0" err="1">
                <a:latin typeface="Courier New" panose="02070309020205020404" pitchFamily="49" charset="0"/>
                <a:cs typeface="Courier New" panose="02070309020205020404" pitchFamily="49" charset="0"/>
              </a:rPr>
              <a:t>products#create</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new_admin_product</a:t>
            </a:r>
            <a:r>
              <a:rPr lang="en-US" dirty="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GET</a:t>
            </a:r>
            <a:r>
              <a:rPr lang="en-US" dirty="0">
                <a:latin typeface="Courier New" panose="02070309020205020404" pitchFamily="49" charset="0"/>
                <a:cs typeface="Courier New" panose="02070309020205020404" pitchFamily="49" charset="0"/>
              </a:rPr>
              <a:t>    </a:t>
            </a:r>
            <a:r>
              <a:rPr lang="en-US" b="1" dirty="0">
                <a:solidFill>
                  <a:srgbClr val="0070C0"/>
                </a:solidFill>
                <a:latin typeface="Courier New" panose="02070309020205020404" pitchFamily="49" charset="0"/>
                <a:cs typeface="Courier New" panose="02070309020205020404" pitchFamily="49" charset="0"/>
              </a:rPr>
              <a:t>/admin</a:t>
            </a:r>
            <a:r>
              <a:rPr lang="en-US" b="1" dirty="0">
                <a:latin typeface="Courier New" panose="02070309020205020404" pitchFamily="49" charset="0"/>
                <a:cs typeface="Courier New" panose="02070309020205020404" pitchFamily="49" charset="0"/>
              </a:rPr>
              <a:t>/</a:t>
            </a:r>
            <a:r>
              <a:rPr lang="en-US" b="1" dirty="0">
                <a:solidFill>
                  <a:srgbClr val="FFC000"/>
                </a:solidFill>
                <a:latin typeface="Courier New" panose="02070309020205020404" pitchFamily="49" charset="0"/>
                <a:cs typeface="Courier New" panose="02070309020205020404" pitchFamily="49" charset="0"/>
              </a:rPr>
              <a:t>products</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(.:format)</a:t>
            </a:r>
          </a:p>
          <a:p>
            <a:pPr marL="0" indent="0">
              <a:buNone/>
            </a:pPr>
            <a:r>
              <a:rPr lang="en-US" dirty="0">
                <a:latin typeface="Courier New" panose="02070309020205020404" pitchFamily="49" charset="0"/>
                <a:cs typeface="Courier New" panose="02070309020205020404" pitchFamily="49" charset="0"/>
              </a:rPr>
              <a:t>analytics </a:t>
            </a:r>
            <a:r>
              <a:rPr lang="en-US" b="1" dirty="0">
                <a:latin typeface="Courier New" panose="02070309020205020404" pitchFamily="49" charset="0"/>
                <a:cs typeface="Courier New" panose="02070309020205020404" pitchFamily="49" charset="0"/>
              </a:rPr>
              <a:t>GET    /</a:t>
            </a:r>
            <a:r>
              <a:rPr lang="en-US" b="1" dirty="0">
                <a:solidFill>
                  <a:schemeClr val="tx2"/>
                </a:solidFill>
                <a:latin typeface="Courier New" panose="02070309020205020404" pitchFamily="49" charset="0"/>
                <a:cs typeface="Courier New" panose="02070309020205020404" pitchFamily="49" charset="0"/>
              </a:rPr>
              <a:t>analytics</a:t>
            </a:r>
            <a:r>
              <a:rPr lang="en-US" dirty="0">
                <a:latin typeface="Courier New" panose="02070309020205020404" pitchFamily="49" charset="0"/>
                <a:cs typeface="Courier New" panose="02070309020205020404" pitchFamily="49" charset="0"/>
              </a:rPr>
              <a:t>(.:format)                                                                              </a:t>
            </a:r>
            <a:r>
              <a:rPr lang="en-US" dirty="0" err="1">
                <a:latin typeface="Courier New" panose="02070309020205020404" pitchFamily="49" charset="0"/>
                <a:cs typeface="Courier New" panose="02070309020205020404" pitchFamily="49" charset="0"/>
              </a:rPr>
              <a:t>analytics#index</a:t>
            </a:r>
            <a:r>
              <a:rPr lang="en-US" dirty="0">
                <a:latin typeface="Courier New" panose="02070309020205020404" pitchFamily="49" charset="0"/>
                <a:cs typeface="Courier New" panose="02070309020205020404" pitchFamily="49" charset="0"/>
              </a:rPr>
              <a:t> </a:t>
            </a:r>
            <a:endParaRPr lang="en-US" b="1" dirty="0">
              <a:latin typeface="Helvetica Light" panose="020B0403020202020204" pitchFamily="34" charset="0"/>
              <a:cs typeface="Courier New" panose="02070309020205020404" pitchFamily="49" charset="0"/>
            </a:endParaRPr>
          </a:p>
          <a:p>
            <a:pPr lvl="2"/>
            <a:endParaRPr lang="en-US" dirty="0">
              <a:cs typeface="Courier New" panose="02070309020205020404" pitchFamily="49" charset="0"/>
            </a:endParaRPr>
          </a:p>
          <a:p>
            <a:endParaRPr lang="en-US" b="1" dirty="0">
              <a:solidFill>
                <a:schemeClr val="accent1"/>
              </a:solidFill>
            </a:endParaRPr>
          </a:p>
          <a:p>
            <a:endParaRPr lang="en-US" i="1" dirty="0">
              <a:latin typeface="Helvetica Light Oblique" panose="020B0403020202020204" pitchFamily="34" charset="0"/>
            </a:endParaRPr>
          </a:p>
        </p:txBody>
      </p:sp>
    </p:spTree>
    <p:extLst>
      <p:ext uri="{BB962C8B-B14F-4D97-AF65-F5344CB8AC3E}">
        <p14:creationId xmlns:p14="http://schemas.microsoft.com/office/powerpoint/2010/main" val="189801741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6413F-FFF6-5488-4E92-5D8ACF22105D}"/>
              </a:ext>
            </a:extLst>
          </p:cNvPr>
          <p:cNvSpPr>
            <a:spLocks noGrp="1"/>
          </p:cNvSpPr>
          <p:nvPr>
            <p:ph type="title"/>
          </p:nvPr>
        </p:nvSpPr>
        <p:spPr/>
        <p:txBody>
          <a:bodyPr/>
          <a:lstStyle/>
          <a:p>
            <a:r>
              <a:rPr lang="en-US" dirty="0"/>
              <a:t>Can we do better?</a:t>
            </a:r>
          </a:p>
        </p:txBody>
      </p:sp>
      <p:sp>
        <p:nvSpPr>
          <p:cNvPr id="5" name="Text Placeholder 4">
            <a:extLst>
              <a:ext uri="{FF2B5EF4-FFF2-40B4-BE49-F238E27FC236}">
                <a16:creationId xmlns:a16="http://schemas.microsoft.com/office/drawing/2014/main" id="{4B887C78-CAB1-CEB1-AE78-4F87EC2858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05839931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7A593-29A9-4DB6-DC84-944FCF98F6EF}"/>
              </a:ext>
            </a:extLst>
          </p:cNvPr>
          <p:cNvSpPr>
            <a:spLocks noGrp="1"/>
          </p:cNvSpPr>
          <p:nvPr>
            <p:ph type="title"/>
          </p:nvPr>
        </p:nvSpPr>
        <p:spPr/>
        <p:txBody>
          <a:bodyPr/>
          <a:lstStyle/>
          <a:p>
            <a:r>
              <a:rPr lang="en-US" dirty="0"/>
              <a:t>Let’s improve our HTTP Library</a:t>
            </a:r>
          </a:p>
        </p:txBody>
      </p:sp>
      <p:sp>
        <p:nvSpPr>
          <p:cNvPr id="5" name="Content Placeholder 4">
            <a:extLst>
              <a:ext uri="{FF2B5EF4-FFF2-40B4-BE49-F238E27FC236}">
                <a16:creationId xmlns:a16="http://schemas.microsoft.com/office/drawing/2014/main" id="{955A63BA-E6A0-EB93-A652-3FA10BEEDA82}"/>
              </a:ext>
            </a:extLst>
          </p:cNvPr>
          <p:cNvSpPr>
            <a:spLocks noGrp="1"/>
          </p:cNvSpPr>
          <p:nvPr>
            <p:ph sz="half" idx="1"/>
          </p:nvPr>
        </p:nvSpPr>
        <p:spPr/>
        <p:txBody>
          <a:bodyPr/>
          <a:lstStyle/>
          <a:p>
            <a:r>
              <a:rPr lang="en-US" dirty="0"/>
              <a:t>Internal Requests	</a:t>
            </a:r>
          </a:p>
          <a:p>
            <a:pPr lvl="1"/>
            <a:r>
              <a:rPr lang="en-US" dirty="0"/>
              <a:t>Cannot be external</a:t>
            </a:r>
          </a:p>
          <a:p>
            <a:pPr lvl="1"/>
            <a:r>
              <a:rPr lang="en-US" dirty="0"/>
              <a:t>Must have service-to-service auth</a:t>
            </a:r>
          </a:p>
          <a:p>
            <a:pPr lvl="1"/>
            <a:r>
              <a:rPr lang="en-US" dirty="0"/>
              <a:t>Must target a defined set of hostnames</a:t>
            </a:r>
          </a:p>
          <a:p>
            <a:pPr lvl="1"/>
            <a:r>
              <a:rPr lang="en-US" dirty="0"/>
              <a:t>Must utilize HTTP or HTTPS</a:t>
            </a:r>
          </a:p>
        </p:txBody>
      </p:sp>
      <p:sp>
        <p:nvSpPr>
          <p:cNvPr id="6" name="Content Placeholder 5">
            <a:extLst>
              <a:ext uri="{FF2B5EF4-FFF2-40B4-BE49-F238E27FC236}">
                <a16:creationId xmlns:a16="http://schemas.microsoft.com/office/drawing/2014/main" id="{54AA6424-37E5-9275-CA76-3846083043A0}"/>
              </a:ext>
            </a:extLst>
          </p:cNvPr>
          <p:cNvSpPr>
            <a:spLocks noGrp="1"/>
          </p:cNvSpPr>
          <p:nvPr>
            <p:ph sz="half" idx="2"/>
          </p:nvPr>
        </p:nvSpPr>
        <p:spPr/>
        <p:txBody>
          <a:bodyPr/>
          <a:lstStyle/>
          <a:p>
            <a:r>
              <a:rPr lang="en-US" dirty="0"/>
              <a:t>External Requests</a:t>
            </a:r>
          </a:p>
          <a:p>
            <a:pPr lvl="1"/>
            <a:r>
              <a:rPr lang="en-US" dirty="0"/>
              <a:t>Cannot be internal</a:t>
            </a:r>
          </a:p>
          <a:p>
            <a:pPr lvl="1"/>
            <a:r>
              <a:rPr lang="en-US" dirty="0"/>
              <a:t>Must have rate-limiting</a:t>
            </a:r>
          </a:p>
          <a:p>
            <a:pPr lvl="1"/>
            <a:r>
              <a:rPr lang="en-US" dirty="0"/>
              <a:t>Must utilize HTTPS</a:t>
            </a:r>
          </a:p>
        </p:txBody>
      </p:sp>
    </p:spTree>
    <p:extLst>
      <p:ext uri="{BB962C8B-B14F-4D97-AF65-F5344CB8AC3E}">
        <p14:creationId xmlns:p14="http://schemas.microsoft.com/office/powerpoint/2010/main" val="2169288652"/>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Improve!</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a:bodyPr>
          <a:lstStyle/>
          <a:p>
            <a:r>
              <a:rPr lang="en-US" sz="2000" dirty="0">
                <a:solidFill>
                  <a:schemeClr val="accent1"/>
                </a:solidFill>
                <a:latin typeface="Helvetica" pitchFamily="2" charset="0"/>
              </a:rPr>
              <a:t>Problem: </a:t>
            </a:r>
            <a:r>
              <a:rPr lang="en-US" dirty="0"/>
              <a:t>We addressed a single SSRF instance but need to make ourselves more resilient.</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Build Lib’s for Internal and External HTTP Requests</a:t>
            </a:r>
          </a:p>
          <a:p>
            <a:pPr marL="457200" indent="-457200">
              <a:buFont typeface="+mj-lt"/>
              <a:buAutoNum type="arabicPeriod"/>
            </a:pPr>
            <a:r>
              <a:rPr lang="en-US" sz="1800" dirty="0">
                <a:latin typeface="Helvetica Light" panose="020B0403020202020204" pitchFamily="34" charset="0"/>
              </a:rPr>
              <a:t>Consider how these cases may be different</a:t>
            </a:r>
          </a:p>
          <a:p>
            <a:r>
              <a:rPr lang="en-US" sz="2000" dirty="0">
                <a:solidFill>
                  <a:schemeClr val="accent1"/>
                </a:solidFill>
                <a:latin typeface="Helvetica" pitchFamily="2" charset="0"/>
              </a:rPr>
              <a:t>Hints:</a:t>
            </a:r>
          </a:p>
          <a:p>
            <a:pPr marL="400050">
              <a:buFont typeface="+mj-lt"/>
              <a:buAutoNum type="arabicPeriod"/>
            </a:pPr>
            <a:r>
              <a:rPr lang="en-US" dirty="0">
                <a:solidFill>
                  <a:schemeClr val="accent1"/>
                </a:solidFill>
                <a:latin typeface="Helvetica" pitchFamily="2" charset="0"/>
              </a:rPr>
              <a:t>Utilize lib/</a:t>
            </a:r>
            <a:r>
              <a:rPr lang="en-US" dirty="0" err="1">
                <a:solidFill>
                  <a:schemeClr val="accent1"/>
                </a:solidFill>
                <a:latin typeface="Helvetica" pitchFamily="2" charset="0"/>
              </a:rPr>
              <a:t>skate_shop</a:t>
            </a:r>
            <a:r>
              <a:rPr lang="en-US" dirty="0">
                <a:solidFill>
                  <a:schemeClr val="accent1"/>
                </a:solidFill>
                <a:latin typeface="Helvetica" pitchFamily="2" charset="0"/>
              </a:rPr>
              <a:t>/</a:t>
            </a:r>
            <a:r>
              <a:rPr lang="en-US" dirty="0" err="1">
                <a:solidFill>
                  <a:schemeClr val="accent1"/>
                </a:solidFill>
                <a:latin typeface="Helvetica" pitchFamily="2" charset="0"/>
              </a:rPr>
              <a:t>http_client</a:t>
            </a:r>
            <a:r>
              <a:rPr lang="en-US" dirty="0">
                <a:solidFill>
                  <a:schemeClr val="accent1"/>
                </a:solidFill>
                <a:latin typeface="Helvetica" pitchFamily="2" charset="0"/>
              </a:rPr>
              <a:t>/</a:t>
            </a:r>
            <a:r>
              <a:rPr lang="en-US" dirty="0" err="1">
                <a:solidFill>
                  <a:schemeClr val="accent1"/>
                </a:solidFill>
                <a:latin typeface="Helvetica" pitchFamily="2" charset="0"/>
              </a:rPr>
              <a:t>external.rb</a:t>
            </a:r>
            <a:r>
              <a:rPr lang="en-US" dirty="0">
                <a:solidFill>
                  <a:schemeClr val="accent1"/>
                </a:solidFill>
                <a:latin typeface="Helvetica" pitchFamily="2" charset="0"/>
              </a:rPr>
              <a:t> as a starting point</a:t>
            </a:r>
          </a:p>
          <a:p>
            <a:pPr marL="400050">
              <a:buFont typeface="+mj-lt"/>
              <a:buAutoNum type="arabicPeriod"/>
            </a:pPr>
            <a:r>
              <a:rPr lang="en-US" dirty="0">
                <a:solidFill>
                  <a:schemeClr val="accent1"/>
                </a:solidFill>
                <a:latin typeface="Helvetica" pitchFamily="2" charset="0"/>
              </a:rPr>
              <a:t>Support GET requests</a:t>
            </a:r>
          </a:p>
          <a:p>
            <a:pPr marL="400050">
              <a:buFont typeface="+mj-lt"/>
              <a:buAutoNum type="arabicPeriod"/>
            </a:pPr>
            <a:r>
              <a:rPr lang="en-US" dirty="0">
                <a:solidFill>
                  <a:schemeClr val="accent1"/>
                </a:solidFill>
                <a:latin typeface="Helvetica" pitchFamily="2" charset="0"/>
              </a:rPr>
              <a:t>Emit REQUEST_ID header for Internal</a:t>
            </a: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7857781" y="1270000"/>
            <a:ext cx="3581400" cy="3581400"/>
          </a:xfrm>
          <a:prstGeom prst="rect">
            <a:avLst/>
          </a:prstGeom>
        </p:spPr>
      </p:pic>
    </p:spTree>
    <p:extLst>
      <p:ext uri="{BB962C8B-B14F-4D97-AF65-F5344CB8AC3E}">
        <p14:creationId xmlns:p14="http://schemas.microsoft.com/office/powerpoint/2010/main" val="1364554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324C-23A8-2DB8-290C-24B623181064}"/>
              </a:ext>
            </a:extLst>
          </p:cNvPr>
          <p:cNvSpPr>
            <a:spLocks noGrp="1"/>
          </p:cNvSpPr>
          <p:nvPr>
            <p:ph type="title"/>
          </p:nvPr>
        </p:nvSpPr>
        <p:spPr/>
        <p:txBody>
          <a:bodyPr/>
          <a:lstStyle/>
          <a:p>
            <a:r>
              <a:rPr lang="en-US" dirty="0"/>
              <a:t>SSRF Improvement Recap</a:t>
            </a:r>
          </a:p>
        </p:txBody>
      </p:sp>
      <p:sp>
        <p:nvSpPr>
          <p:cNvPr id="3" name="Content Placeholder 2">
            <a:extLst>
              <a:ext uri="{FF2B5EF4-FFF2-40B4-BE49-F238E27FC236}">
                <a16:creationId xmlns:a16="http://schemas.microsoft.com/office/drawing/2014/main" id="{AD33F9BD-4E49-6758-7E54-63C92D734EC7}"/>
              </a:ext>
            </a:extLst>
          </p:cNvPr>
          <p:cNvSpPr>
            <a:spLocks noGrp="1"/>
          </p:cNvSpPr>
          <p:nvPr>
            <p:ph idx="1"/>
          </p:nvPr>
        </p:nvSpPr>
        <p:spPr>
          <a:xfrm>
            <a:off x="677334" y="2150861"/>
            <a:ext cx="8596668" cy="3880773"/>
          </a:xfrm>
        </p:spPr>
        <p:txBody>
          <a:bodyPr/>
          <a:lstStyle/>
          <a:p>
            <a:r>
              <a:rPr lang="en-US" dirty="0"/>
              <a:t>Overload HTTP libraries</a:t>
            </a:r>
          </a:p>
          <a:p>
            <a:pPr lvl="1"/>
            <a:r>
              <a:rPr lang="en-US" dirty="0"/>
              <a:t>Developers must choose if request is internal or external</a:t>
            </a:r>
          </a:p>
          <a:p>
            <a:r>
              <a:rPr lang="en-US" dirty="0"/>
              <a:t>Perform linting to enforce that HTTP requests be permitted through overloaded libraries.</a:t>
            </a:r>
          </a:p>
          <a:p>
            <a:r>
              <a:rPr lang="en-US" dirty="0"/>
              <a:t>URL Validation is not sufficient to mitigate SSRF</a:t>
            </a:r>
          </a:p>
          <a:p>
            <a:r>
              <a:rPr lang="en-US" dirty="0"/>
              <a:t>Internal requests should be easily traceable through telemetry</a:t>
            </a:r>
          </a:p>
        </p:txBody>
      </p:sp>
    </p:spTree>
    <p:extLst>
      <p:ext uri="{BB962C8B-B14F-4D97-AF65-F5344CB8AC3E}">
        <p14:creationId xmlns:p14="http://schemas.microsoft.com/office/powerpoint/2010/main" val="242519908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sz="6600" dirty="0">
                <a:solidFill>
                  <a:schemeClr val="bg1"/>
                </a:solidFill>
              </a:rPr>
              <a:t>Cross-Site Request Forgery</a:t>
            </a:r>
            <a:endParaRPr lang="en-US" sz="6600" dirty="0">
              <a:solidFill>
                <a:schemeClr val="bg1"/>
              </a:solidFill>
              <a:latin typeface="Helvetica" pitchFamily="2" charset="0"/>
            </a:endParaRPr>
          </a:p>
        </p:txBody>
      </p:sp>
      <p:sp>
        <p:nvSpPr>
          <p:cNvPr id="6" name="Subtitle 5">
            <a:extLst>
              <a:ext uri="{FF2B5EF4-FFF2-40B4-BE49-F238E27FC236}">
                <a16:creationId xmlns:a16="http://schemas.microsoft.com/office/drawing/2014/main" id="{831756FB-E27E-0382-A101-4FCA173FFF94}"/>
              </a:ext>
            </a:extLst>
          </p:cNvPr>
          <p:cNvSpPr>
            <a:spLocks noGrp="1"/>
          </p:cNvSpPr>
          <p:nvPr>
            <p:ph type="subTitle" idx="1"/>
          </p:nvPr>
        </p:nvSpPr>
        <p:spPr>
          <a:xfrm>
            <a:off x="1507067" y="4050836"/>
            <a:ext cx="7766936" cy="1096899"/>
          </a:xfrm>
        </p:spPr>
        <p:txBody>
          <a:bodyPr/>
          <a:lstStyle/>
          <a:p>
            <a:r>
              <a:rPr lang="en-US" sz="2400" dirty="0">
                <a:solidFill>
                  <a:schemeClr val="bg1"/>
                </a:solidFill>
              </a:rPr>
              <a:t>Forced-Request.</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615167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270E076-F5F0-6997-EC2B-245975AC6478}"/>
              </a:ext>
            </a:extLst>
          </p:cNvPr>
          <p:cNvSpPr>
            <a:spLocks noGrp="1"/>
          </p:cNvSpPr>
          <p:nvPr>
            <p:ph type="title"/>
          </p:nvPr>
        </p:nvSpPr>
        <p:spPr/>
        <p:txBody>
          <a:bodyPr/>
          <a:lstStyle/>
          <a:p>
            <a:r>
              <a:rPr lang="en-US" b="1" i="0" dirty="0">
                <a:solidFill>
                  <a:srgbClr val="000000"/>
                </a:solidFill>
                <a:effectLst/>
                <a:latin typeface="roboto" panose="02000000000000000000" pitchFamily="2" charset="0"/>
              </a:rPr>
              <a:t>Cross Site Request Forgery (CSRF)</a:t>
            </a:r>
            <a:endParaRPr lang="en-US" dirty="0"/>
          </a:p>
        </p:txBody>
      </p:sp>
      <p:sp>
        <p:nvSpPr>
          <p:cNvPr id="7" name="Content Placeholder 6">
            <a:extLst>
              <a:ext uri="{FF2B5EF4-FFF2-40B4-BE49-F238E27FC236}">
                <a16:creationId xmlns:a16="http://schemas.microsoft.com/office/drawing/2014/main" id="{47061716-B5AC-213F-3EE7-15CEB18C9AFF}"/>
              </a:ext>
            </a:extLst>
          </p:cNvPr>
          <p:cNvSpPr>
            <a:spLocks noGrp="1"/>
          </p:cNvSpPr>
          <p:nvPr>
            <p:ph sz="half" idx="1"/>
          </p:nvPr>
        </p:nvSpPr>
        <p:spPr/>
        <p:txBody>
          <a:bodyPr>
            <a:normAutofit/>
          </a:bodyPr>
          <a:lstStyle/>
          <a:p>
            <a:pPr marL="0" indent="0" algn="ctr">
              <a:buNone/>
            </a:pPr>
            <a:r>
              <a:rPr lang="en-US" b="0" i="0" dirty="0">
                <a:solidFill>
                  <a:srgbClr val="000000"/>
                </a:solidFill>
                <a:effectLst/>
                <a:latin typeface="roboto" panose="02000000000000000000" pitchFamily="2" charset="0"/>
              </a:rPr>
              <a:t>“Cross-Site Request Forgery (CSRF) is an attack that forces an end user to execute unwanted actions on a web application in which they’re currently authenticated.“</a:t>
            </a:r>
          </a:p>
          <a:p>
            <a:pPr marL="0" indent="0" algn="ctr">
              <a:buNone/>
            </a:pPr>
            <a:endParaRPr lang="en-US" dirty="0">
              <a:solidFill>
                <a:srgbClr val="000000"/>
              </a:solidFill>
              <a:latin typeface="roboto" panose="02000000000000000000" pitchFamily="2" charset="0"/>
            </a:endParaRPr>
          </a:p>
          <a:p>
            <a:pPr marL="0" indent="0" algn="ctr">
              <a:buNone/>
            </a:pPr>
            <a:r>
              <a:rPr lang="en-US" dirty="0"/>
              <a:t>https://</a:t>
            </a:r>
            <a:r>
              <a:rPr lang="en-US" dirty="0" err="1"/>
              <a:t>owasp.org</a:t>
            </a:r>
            <a:r>
              <a:rPr lang="en-US" dirty="0"/>
              <a:t>/www-community/attacks/</a:t>
            </a:r>
            <a:r>
              <a:rPr lang="en-US" dirty="0" err="1"/>
              <a:t>csrf</a:t>
            </a:r>
            <a:endParaRPr lang="en-US" dirty="0"/>
          </a:p>
        </p:txBody>
      </p:sp>
      <p:sp>
        <p:nvSpPr>
          <p:cNvPr id="8" name="Content Placeholder 7">
            <a:extLst>
              <a:ext uri="{FF2B5EF4-FFF2-40B4-BE49-F238E27FC236}">
                <a16:creationId xmlns:a16="http://schemas.microsoft.com/office/drawing/2014/main" id="{8ADC67E7-C2F1-1365-ECA7-B0E47A59EBDE}"/>
              </a:ext>
            </a:extLst>
          </p:cNvPr>
          <p:cNvSpPr>
            <a:spLocks noGrp="1"/>
          </p:cNvSpPr>
          <p:nvPr>
            <p:ph sz="half" idx="2"/>
          </p:nvPr>
        </p:nvSpPr>
        <p:spPr/>
        <p:txBody>
          <a:bodyPr>
            <a:normAutofit/>
          </a:bodyPr>
          <a:lstStyle/>
          <a:p>
            <a:endParaRPr lang="en-US"/>
          </a:p>
        </p:txBody>
      </p:sp>
    </p:spTree>
    <p:extLst>
      <p:ext uri="{BB962C8B-B14F-4D97-AF65-F5344CB8AC3E}">
        <p14:creationId xmlns:p14="http://schemas.microsoft.com/office/powerpoint/2010/main" val="399725434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D6913-D757-9A1F-FE69-0F0C394E0933}"/>
              </a:ext>
            </a:extLst>
          </p:cNvPr>
          <p:cNvSpPr>
            <a:spLocks noGrp="1"/>
          </p:cNvSpPr>
          <p:nvPr>
            <p:ph type="title"/>
          </p:nvPr>
        </p:nvSpPr>
        <p:spPr/>
        <p:txBody>
          <a:bodyPr/>
          <a:lstStyle/>
          <a:p>
            <a:r>
              <a:rPr lang="en-US" dirty="0"/>
              <a:t>CSRF Mitigation</a:t>
            </a:r>
          </a:p>
        </p:txBody>
      </p:sp>
      <p:sp>
        <p:nvSpPr>
          <p:cNvPr id="3" name="Content Placeholder 2">
            <a:extLst>
              <a:ext uri="{FF2B5EF4-FFF2-40B4-BE49-F238E27FC236}">
                <a16:creationId xmlns:a16="http://schemas.microsoft.com/office/drawing/2014/main" id="{E4956FA0-B56E-A951-B235-311F7BB3307C}"/>
              </a:ext>
            </a:extLst>
          </p:cNvPr>
          <p:cNvSpPr>
            <a:spLocks noGrp="1"/>
          </p:cNvSpPr>
          <p:nvPr>
            <p:ph sz="half" idx="1"/>
          </p:nvPr>
        </p:nvSpPr>
        <p:spPr/>
        <p:txBody>
          <a:bodyPr/>
          <a:lstStyle/>
          <a:p>
            <a:r>
              <a:rPr lang="en-US" dirty="0"/>
              <a:t>Synchronizer Token pattern</a:t>
            </a:r>
          </a:p>
          <a:p>
            <a:r>
              <a:rPr lang="en-US" dirty="0"/>
              <a:t>Cross-Origin Resource Sharing (CORS)</a:t>
            </a:r>
          </a:p>
          <a:p>
            <a:r>
              <a:rPr lang="en-US" dirty="0" err="1"/>
              <a:t>SameSite</a:t>
            </a:r>
            <a:r>
              <a:rPr lang="en-US" dirty="0"/>
              <a:t> Cookies</a:t>
            </a:r>
          </a:p>
          <a:p>
            <a:r>
              <a:rPr lang="en-US" dirty="0"/>
              <a:t>Read-only databases</a:t>
            </a:r>
          </a:p>
        </p:txBody>
      </p:sp>
      <p:sp>
        <p:nvSpPr>
          <p:cNvPr id="4" name="Content Placeholder 3">
            <a:extLst>
              <a:ext uri="{FF2B5EF4-FFF2-40B4-BE49-F238E27FC236}">
                <a16:creationId xmlns:a16="http://schemas.microsoft.com/office/drawing/2014/main" id="{5CBFEFC7-26DF-FEA4-2722-3CD7A0F11181}"/>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35252575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BE532-ADD5-9430-F49D-0583F0ED982B}"/>
              </a:ext>
            </a:extLst>
          </p:cNvPr>
          <p:cNvSpPr>
            <a:spLocks noGrp="1"/>
          </p:cNvSpPr>
          <p:nvPr>
            <p:ph type="title"/>
          </p:nvPr>
        </p:nvSpPr>
        <p:spPr/>
        <p:txBody>
          <a:bodyPr/>
          <a:lstStyle/>
          <a:p>
            <a:r>
              <a:rPr lang="en-US" dirty="0"/>
              <a:t>Synchronizer Token Pattern</a:t>
            </a:r>
          </a:p>
        </p:txBody>
      </p:sp>
      <p:sp>
        <p:nvSpPr>
          <p:cNvPr id="3" name="Content Placeholder 2">
            <a:extLst>
              <a:ext uri="{FF2B5EF4-FFF2-40B4-BE49-F238E27FC236}">
                <a16:creationId xmlns:a16="http://schemas.microsoft.com/office/drawing/2014/main" id="{16E20897-401F-2B97-519D-93F39C1F1F5A}"/>
              </a:ext>
            </a:extLst>
          </p:cNvPr>
          <p:cNvSpPr>
            <a:spLocks noGrp="1"/>
          </p:cNvSpPr>
          <p:nvPr>
            <p:ph idx="1"/>
          </p:nvPr>
        </p:nvSpPr>
        <p:spPr/>
        <p:txBody>
          <a:bodyPr/>
          <a:lstStyle/>
          <a:p>
            <a:r>
              <a:rPr lang="en-US" dirty="0"/>
              <a:t>This is the default mechanism for mitigating CSRF.</a:t>
            </a:r>
          </a:p>
          <a:p>
            <a:pPr lvl="1"/>
            <a:r>
              <a:rPr lang="en-US" dirty="0"/>
              <a:t>Unique, Secret and Unpredictable token</a:t>
            </a:r>
          </a:p>
          <a:p>
            <a:pPr lvl="1"/>
            <a:r>
              <a:rPr lang="en-US" dirty="0"/>
              <a:t>Injected into all forms, submitted in request </a:t>
            </a:r>
            <a:r>
              <a:rPr lang="en-US" b="1" dirty="0"/>
              <a:t>BODY</a:t>
            </a:r>
          </a:p>
          <a:p>
            <a:pPr lvl="1"/>
            <a:r>
              <a:rPr lang="en-US" dirty="0"/>
              <a:t>Verified on backend before processing request</a:t>
            </a:r>
          </a:p>
          <a:p>
            <a:r>
              <a:rPr lang="en-US" dirty="0"/>
              <a:t>Many frameworks support this by default</a:t>
            </a:r>
          </a:p>
        </p:txBody>
      </p:sp>
      <p:sp>
        <p:nvSpPr>
          <p:cNvPr id="4" name="Text Placeholder 3">
            <a:extLst>
              <a:ext uri="{FF2B5EF4-FFF2-40B4-BE49-F238E27FC236}">
                <a16:creationId xmlns:a16="http://schemas.microsoft.com/office/drawing/2014/main" id="{D868DB0F-EECA-267B-5A19-888D3ED89102}"/>
              </a:ext>
            </a:extLst>
          </p:cNvPr>
          <p:cNvSpPr>
            <a:spLocks noGrp="1"/>
          </p:cNvSpPr>
          <p:nvPr>
            <p:ph type="body" sz="half" idx="2"/>
          </p:nvPr>
        </p:nvSpPr>
        <p:spPr/>
        <p:txBody>
          <a:bodyPr/>
          <a:lstStyle/>
          <a:p>
            <a:r>
              <a:rPr lang="en-US" dirty="0"/>
              <a:t>Something you know</a:t>
            </a:r>
          </a:p>
        </p:txBody>
      </p:sp>
    </p:spTree>
    <p:extLst>
      <p:ext uri="{BB962C8B-B14F-4D97-AF65-F5344CB8AC3E}">
        <p14:creationId xmlns:p14="http://schemas.microsoft.com/office/powerpoint/2010/main" val="182286471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Rails’ CSRF Protection</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a:bodyPr>
          <a:lstStyle/>
          <a:p>
            <a:r>
              <a:rPr lang="en-US" sz="2000" dirty="0">
                <a:solidFill>
                  <a:schemeClr val="accent1"/>
                </a:solidFill>
                <a:latin typeface="Helvetica" pitchFamily="2" charset="0"/>
              </a:rPr>
              <a:t>Problem: </a:t>
            </a:r>
            <a:r>
              <a:rPr lang="en-US" dirty="0"/>
              <a:t>We may have a gap in our CSRF protection</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Understand Rails CSRF Mitigation</a:t>
            </a:r>
          </a:p>
          <a:p>
            <a:pPr marL="457200" indent="-457200">
              <a:buFont typeface="+mj-lt"/>
              <a:buAutoNum type="arabicPeriod"/>
            </a:pPr>
            <a:r>
              <a:rPr lang="en-US" sz="1800" dirty="0">
                <a:latin typeface="Helvetica Light" panose="020B0403020202020204" pitchFamily="34" charset="0"/>
              </a:rPr>
              <a:t>Identify potential gaps</a:t>
            </a:r>
          </a:p>
          <a:p>
            <a:r>
              <a:rPr lang="en-US" sz="2000" dirty="0">
                <a:solidFill>
                  <a:schemeClr val="accent1"/>
                </a:solidFill>
                <a:latin typeface="Helvetica" pitchFamily="2" charset="0"/>
              </a:rPr>
              <a:t>Hints:</a:t>
            </a:r>
          </a:p>
          <a:p>
            <a:pPr marL="457200" indent="-457200">
              <a:buFont typeface="+mj-lt"/>
              <a:buAutoNum type="arabicPeriod"/>
            </a:pPr>
            <a:r>
              <a:rPr lang="en-US" dirty="0" err="1">
                <a:latin typeface="Courier New" panose="02070309020205020404" pitchFamily="49" charset="0"/>
                <a:cs typeface="Courier New" panose="02070309020205020404" pitchFamily="49" charset="0"/>
              </a:rPr>
              <a:t>verify_authenticity_token</a:t>
            </a:r>
            <a:endParaRPr lang="en-US" dirty="0">
              <a:latin typeface="Courier New" panose="02070309020205020404" pitchFamily="49" charset="0"/>
              <a:cs typeface="Courier New" panose="02070309020205020404" pitchFamily="49" charset="0"/>
            </a:endParaRPr>
          </a:p>
          <a:p>
            <a:pPr marL="457200" indent="-457200">
              <a:buFont typeface="+mj-lt"/>
              <a:buAutoNum type="arabicPeriod"/>
            </a:pPr>
            <a:r>
              <a:rPr lang="en-US" sz="2000" dirty="0">
                <a:latin typeface="Helvetica Light" panose="020B0403020202020204" pitchFamily="34" charset="0"/>
              </a:rPr>
              <a:t>Look for any state-changing route</a:t>
            </a: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7857781" y="1270000"/>
            <a:ext cx="3581400" cy="3581400"/>
          </a:xfrm>
          <a:prstGeom prst="rect">
            <a:avLst/>
          </a:prstGeom>
        </p:spPr>
      </p:pic>
    </p:spTree>
    <p:extLst>
      <p:ext uri="{BB962C8B-B14F-4D97-AF65-F5344CB8AC3E}">
        <p14:creationId xmlns:p14="http://schemas.microsoft.com/office/powerpoint/2010/main" val="1359235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BE532-ADD5-9430-F49D-0583F0ED982B}"/>
              </a:ext>
            </a:extLst>
          </p:cNvPr>
          <p:cNvSpPr>
            <a:spLocks noGrp="1"/>
          </p:cNvSpPr>
          <p:nvPr>
            <p:ph type="title"/>
          </p:nvPr>
        </p:nvSpPr>
        <p:spPr/>
        <p:txBody>
          <a:bodyPr/>
          <a:lstStyle/>
          <a:p>
            <a:r>
              <a:rPr lang="en-US" dirty="0"/>
              <a:t>Cross Origin Resource Sharing</a:t>
            </a:r>
          </a:p>
        </p:txBody>
      </p:sp>
      <p:sp>
        <p:nvSpPr>
          <p:cNvPr id="3" name="Content Placeholder 2">
            <a:extLst>
              <a:ext uri="{FF2B5EF4-FFF2-40B4-BE49-F238E27FC236}">
                <a16:creationId xmlns:a16="http://schemas.microsoft.com/office/drawing/2014/main" id="{16E20897-401F-2B97-519D-93F39C1F1F5A}"/>
              </a:ext>
            </a:extLst>
          </p:cNvPr>
          <p:cNvSpPr>
            <a:spLocks noGrp="1"/>
          </p:cNvSpPr>
          <p:nvPr>
            <p:ph idx="1"/>
          </p:nvPr>
        </p:nvSpPr>
        <p:spPr/>
        <p:txBody>
          <a:bodyPr/>
          <a:lstStyle/>
          <a:p>
            <a:r>
              <a:rPr lang="en-US" dirty="0"/>
              <a:t>Single Origin Policy</a:t>
            </a:r>
          </a:p>
          <a:p>
            <a:pPr lvl="1"/>
            <a:r>
              <a:rPr lang="en-US" dirty="0"/>
              <a:t>Scripts cannot make requests to other origins</a:t>
            </a:r>
          </a:p>
          <a:p>
            <a:r>
              <a:rPr lang="en-US" dirty="0"/>
              <a:t>Response headers control behavior</a:t>
            </a:r>
          </a:p>
          <a:p>
            <a:pPr lvl="1"/>
            <a:r>
              <a:rPr lang="en-US" dirty="0"/>
              <a:t>Access-control-allow-origin</a:t>
            </a:r>
          </a:p>
          <a:p>
            <a:pPr lvl="1"/>
            <a:r>
              <a:rPr lang="en-US" dirty="0"/>
              <a:t>Access-control-allow-credentials</a:t>
            </a:r>
          </a:p>
          <a:p>
            <a:pPr lvl="1"/>
            <a:r>
              <a:rPr lang="en-US" dirty="0"/>
              <a:t>Access-control-allow-methods</a:t>
            </a:r>
          </a:p>
          <a:p>
            <a:r>
              <a:rPr lang="en-US" dirty="0"/>
              <a:t>Prevent CSRF for Ajax requests</a:t>
            </a:r>
          </a:p>
        </p:txBody>
      </p:sp>
      <p:sp>
        <p:nvSpPr>
          <p:cNvPr id="4" name="Text Placeholder 3">
            <a:extLst>
              <a:ext uri="{FF2B5EF4-FFF2-40B4-BE49-F238E27FC236}">
                <a16:creationId xmlns:a16="http://schemas.microsoft.com/office/drawing/2014/main" id="{D868DB0F-EECA-267B-5A19-888D3ED89102}"/>
              </a:ext>
            </a:extLst>
          </p:cNvPr>
          <p:cNvSpPr>
            <a:spLocks noGrp="1"/>
          </p:cNvSpPr>
          <p:nvPr>
            <p:ph type="body" sz="half" idx="2"/>
          </p:nvPr>
        </p:nvSpPr>
        <p:spPr/>
        <p:txBody>
          <a:bodyPr/>
          <a:lstStyle/>
          <a:p>
            <a:r>
              <a:rPr lang="en-US" dirty="0"/>
              <a:t>Browser solution to prevent sharing across domains</a:t>
            </a:r>
          </a:p>
        </p:txBody>
      </p:sp>
    </p:spTree>
    <p:extLst>
      <p:ext uri="{BB962C8B-B14F-4D97-AF65-F5344CB8AC3E}">
        <p14:creationId xmlns:p14="http://schemas.microsoft.com/office/powerpoint/2010/main" val="1281555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sz="6600" dirty="0">
                <a:solidFill>
                  <a:schemeClr val="bg1"/>
                </a:solidFill>
                <a:latin typeface="Helvetica" pitchFamily="2" charset="0"/>
              </a:rPr>
              <a:t>Designing for Incidents</a:t>
            </a:r>
          </a:p>
        </p:txBody>
      </p:sp>
      <p:sp>
        <p:nvSpPr>
          <p:cNvPr id="6" name="Subtitle 5">
            <a:extLst>
              <a:ext uri="{FF2B5EF4-FFF2-40B4-BE49-F238E27FC236}">
                <a16:creationId xmlns:a16="http://schemas.microsoft.com/office/drawing/2014/main" id="{831756FB-E27E-0382-A101-4FCA173FFF94}"/>
              </a:ext>
            </a:extLst>
          </p:cNvPr>
          <p:cNvSpPr>
            <a:spLocks noGrp="1"/>
          </p:cNvSpPr>
          <p:nvPr>
            <p:ph type="subTitle" idx="1"/>
          </p:nvPr>
        </p:nvSpPr>
        <p:spPr/>
        <p:txBody>
          <a:bodyPr/>
          <a:lstStyle/>
          <a:p>
            <a:r>
              <a:rPr lang="en-US" sz="2400" dirty="0">
                <a:solidFill>
                  <a:schemeClr val="bg1"/>
                </a:solidFill>
                <a:latin typeface="Helvetica Light" panose="020B0403020202020204" pitchFamily="34" charset="0"/>
              </a:rPr>
              <a:t>Becoming friends with your incident response team.</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938079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BE532-ADD5-9430-F49D-0583F0ED982B}"/>
              </a:ext>
            </a:extLst>
          </p:cNvPr>
          <p:cNvSpPr>
            <a:spLocks noGrp="1"/>
          </p:cNvSpPr>
          <p:nvPr>
            <p:ph type="title"/>
          </p:nvPr>
        </p:nvSpPr>
        <p:spPr/>
        <p:txBody>
          <a:bodyPr/>
          <a:lstStyle/>
          <a:p>
            <a:r>
              <a:rPr lang="en-US" dirty="0" err="1"/>
              <a:t>SameSite</a:t>
            </a:r>
            <a:r>
              <a:rPr lang="en-US" dirty="0"/>
              <a:t> Cookies</a:t>
            </a:r>
          </a:p>
        </p:txBody>
      </p:sp>
      <p:sp>
        <p:nvSpPr>
          <p:cNvPr id="3" name="Content Placeholder 2">
            <a:extLst>
              <a:ext uri="{FF2B5EF4-FFF2-40B4-BE49-F238E27FC236}">
                <a16:creationId xmlns:a16="http://schemas.microsoft.com/office/drawing/2014/main" id="{16E20897-401F-2B97-519D-93F39C1F1F5A}"/>
              </a:ext>
            </a:extLst>
          </p:cNvPr>
          <p:cNvSpPr>
            <a:spLocks noGrp="1"/>
          </p:cNvSpPr>
          <p:nvPr>
            <p:ph idx="1"/>
          </p:nvPr>
        </p:nvSpPr>
        <p:spPr/>
        <p:txBody>
          <a:bodyPr/>
          <a:lstStyle/>
          <a:p>
            <a:r>
              <a:rPr lang="en-US" dirty="0"/>
              <a:t>Allow browsers to have tighter control over cookies</a:t>
            </a:r>
          </a:p>
          <a:p>
            <a:r>
              <a:rPr lang="en-US" dirty="0"/>
              <a:t>Browsers dictate when cookies are sent across origins</a:t>
            </a:r>
          </a:p>
          <a:p>
            <a:pPr lvl="1"/>
            <a:r>
              <a:rPr lang="en-US" dirty="0"/>
              <a:t>I.e., clicking a link from an external website</a:t>
            </a:r>
          </a:p>
          <a:p>
            <a:r>
              <a:rPr lang="en-US" dirty="0"/>
              <a:t>Directives:</a:t>
            </a:r>
          </a:p>
          <a:p>
            <a:pPr lvl="1"/>
            <a:r>
              <a:rPr lang="en-US" i="0" dirty="0"/>
              <a:t>None – No control imposed</a:t>
            </a:r>
          </a:p>
          <a:p>
            <a:pPr lvl="1"/>
            <a:r>
              <a:rPr lang="en-US" i="0" dirty="0"/>
              <a:t>Lax – Cookies sent for GET requests for top-level navigation (clicking link).</a:t>
            </a:r>
          </a:p>
          <a:p>
            <a:pPr lvl="1"/>
            <a:r>
              <a:rPr lang="en-US" i="0" dirty="0"/>
              <a:t>Strict – No cross-site requests</a:t>
            </a:r>
          </a:p>
          <a:p>
            <a:r>
              <a:rPr lang="en-US" dirty="0"/>
              <a:t>Chrome enforces </a:t>
            </a:r>
            <a:r>
              <a:rPr lang="en-US" i="1" dirty="0"/>
              <a:t>Lax</a:t>
            </a:r>
            <a:r>
              <a:rPr lang="en-US" dirty="0"/>
              <a:t> by default</a:t>
            </a:r>
          </a:p>
          <a:p>
            <a:r>
              <a:rPr lang="en-US" i="0" dirty="0"/>
              <a:t>State-changing requests </a:t>
            </a:r>
            <a:r>
              <a:rPr lang="en-US" b="1" i="0" dirty="0"/>
              <a:t>MUST</a:t>
            </a:r>
            <a:r>
              <a:rPr lang="en-US" i="0" dirty="0"/>
              <a:t> not occur over GET.</a:t>
            </a:r>
          </a:p>
        </p:txBody>
      </p:sp>
      <p:sp>
        <p:nvSpPr>
          <p:cNvPr id="4" name="Text Placeholder 3">
            <a:extLst>
              <a:ext uri="{FF2B5EF4-FFF2-40B4-BE49-F238E27FC236}">
                <a16:creationId xmlns:a16="http://schemas.microsoft.com/office/drawing/2014/main" id="{D868DB0F-EECA-267B-5A19-888D3ED89102}"/>
              </a:ext>
            </a:extLst>
          </p:cNvPr>
          <p:cNvSpPr>
            <a:spLocks noGrp="1"/>
          </p:cNvSpPr>
          <p:nvPr>
            <p:ph type="body" sz="half" idx="2"/>
          </p:nvPr>
        </p:nvSpPr>
        <p:spPr/>
        <p:txBody>
          <a:bodyPr/>
          <a:lstStyle/>
          <a:p>
            <a:r>
              <a:rPr lang="en-US" dirty="0"/>
              <a:t>Recent browser solution to prevent sharing across domains</a:t>
            </a:r>
          </a:p>
        </p:txBody>
      </p:sp>
      <p:pic>
        <p:nvPicPr>
          <p:cNvPr id="6" name="Picture 5" descr="Diagram&#10;&#10;Description automatically generated">
            <a:extLst>
              <a:ext uri="{FF2B5EF4-FFF2-40B4-BE49-F238E27FC236}">
                <a16:creationId xmlns:a16="http://schemas.microsoft.com/office/drawing/2014/main" id="{F0455C8F-47C3-A8A0-5E38-E7251B96C12B}"/>
              </a:ext>
            </a:extLst>
          </p:cNvPr>
          <p:cNvPicPr>
            <a:picLocks noChangeAspect="1"/>
          </p:cNvPicPr>
          <p:nvPr/>
        </p:nvPicPr>
        <p:blipFill>
          <a:blip r:embed="rId2"/>
          <a:stretch>
            <a:fillRect/>
          </a:stretch>
        </p:blipFill>
        <p:spPr>
          <a:xfrm>
            <a:off x="0" y="1099211"/>
            <a:ext cx="4856219" cy="4357861"/>
          </a:xfrm>
          <a:prstGeom prst="rect">
            <a:avLst/>
          </a:prstGeom>
        </p:spPr>
      </p:pic>
    </p:spTree>
    <p:extLst>
      <p:ext uri="{BB962C8B-B14F-4D97-AF65-F5344CB8AC3E}">
        <p14:creationId xmlns:p14="http://schemas.microsoft.com/office/powerpoint/2010/main" val="2070143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BE532-ADD5-9430-F49D-0583F0ED982B}"/>
              </a:ext>
            </a:extLst>
          </p:cNvPr>
          <p:cNvSpPr>
            <a:spLocks noGrp="1"/>
          </p:cNvSpPr>
          <p:nvPr>
            <p:ph type="title"/>
          </p:nvPr>
        </p:nvSpPr>
        <p:spPr/>
        <p:txBody>
          <a:bodyPr/>
          <a:lstStyle/>
          <a:p>
            <a:r>
              <a:rPr lang="en-US" dirty="0"/>
              <a:t>Read Only Databases</a:t>
            </a:r>
          </a:p>
        </p:txBody>
      </p:sp>
      <p:sp>
        <p:nvSpPr>
          <p:cNvPr id="3" name="Content Placeholder 2">
            <a:extLst>
              <a:ext uri="{FF2B5EF4-FFF2-40B4-BE49-F238E27FC236}">
                <a16:creationId xmlns:a16="http://schemas.microsoft.com/office/drawing/2014/main" id="{16E20897-401F-2B97-519D-93F39C1F1F5A}"/>
              </a:ext>
            </a:extLst>
          </p:cNvPr>
          <p:cNvSpPr>
            <a:spLocks noGrp="1"/>
          </p:cNvSpPr>
          <p:nvPr>
            <p:ph idx="1"/>
          </p:nvPr>
        </p:nvSpPr>
        <p:spPr/>
        <p:txBody>
          <a:bodyPr/>
          <a:lstStyle/>
          <a:p>
            <a:r>
              <a:rPr lang="en-US" dirty="0"/>
              <a:t>Most frameworks support read/write roles for databases.</a:t>
            </a:r>
          </a:p>
          <a:p>
            <a:r>
              <a:rPr lang="en-US" dirty="0"/>
              <a:t>State-changing requests should occur via non-GET requests</a:t>
            </a:r>
          </a:p>
          <a:p>
            <a:pPr lvl="1"/>
            <a:r>
              <a:rPr lang="en-US" dirty="0"/>
              <a:t>POST, PATCH, PUTS, DELETE</a:t>
            </a:r>
          </a:p>
          <a:p>
            <a:r>
              <a:rPr lang="en-US" dirty="0"/>
              <a:t>Utilize middleware to connect to database in reader mode for GET/OPTION</a:t>
            </a:r>
          </a:p>
          <a:p>
            <a:pPr lvl="1"/>
            <a:r>
              <a:rPr lang="en-US" dirty="0"/>
              <a:t>Database transactions will not occur</a:t>
            </a:r>
          </a:p>
        </p:txBody>
      </p:sp>
      <p:sp>
        <p:nvSpPr>
          <p:cNvPr id="4" name="Text Placeholder 3">
            <a:extLst>
              <a:ext uri="{FF2B5EF4-FFF2-40B4-BE49-F238E27FC236}">
                <a16:creationId xmlns:a16="http://schemas.microsoft.com/office/drawing/2014/main" id="{D868DB0F-EECA-267B-5A19-888D3ED89102}"/>
              </a:ext>
            </a:extLst>
          </p:cNvPr>
          <p:cNvSpPr>
            <a:spLocks noGrp="1"/>
          </p:cNvSpPr>
          <p:nvPr>
            <p:ph type="body" sz="half" idx="2"/>
          </p:nvPr>
        </p:nvSpPr>
        <p:spPr/>
        <p:txBody>
          <a:bodyPr/>
          <a:lstStyle/>
          <a:p>
            <a:r>
              <a:rPr lang="en-US" dirty="0"/>
              <a:t>A complement to </a:t>
            </a:r>
            <a:r>
              <a:rPr lang="en-US" dirty="0" err="1"/>
              <a:t>SameSite</a:t>
            </a:r>
            <a:endParaRPr lang="en-US" dirty="0"/>
          </a:p>
        </p:txBody>
      </p:sp>
    </p:spTree>
    <p:extLst>
      <p:ext uri="{BB962C8B-B14F-4D97-AF65-F5344CB8AC3E}">
        <p14:creationId xmlns:p14="http://schemas.microsoft.com/office/powerpoint/2010/main" val="35592453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Understand risk of the system</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p:txBody>
          <a:bodyPr>
            <a:normAutofit/>
          </a:bodyPr>
          <a:lstStyle/>
          <a:p>
            <a:r>
              <a:rPr lang="en-US" sz="2000" dirty="0">
                <a:solidFill>
                  <a:schemeClr val="tx1"/>
                </a:solidFill>
                <a:latin typeface="Helvetica Light" panose="020B0403020202020204" pitchFamily="34" charset="0"/>
              </a:rPr>
              <a:t>What is the riskiest data in your system?</a:t>
            </a:r>
          </a:p>
          <a:p>
            <a:pPr lvl="1"/>
            <a:r>
              <a:rPr lang="en-US" sz="2000" i="1" dirty="0">
                <a:solidFill>
                  <a:schemeClr val="tx1"/>
                </a:solidFill>
                <a:latin typeface="Helvetica Light Oblique" panose="020B0403020202020204" pitchFamily="34" charset="0"/>
              </a:rPr>
              <a:t>Billing Info, PII, etc.</a:t>
            </a:r>
          </a:p>
          <a:p>
            <a:r>
              <a:rPr lang="en-US" sz="2000" dirty="0">
                <a:solidFill>
                  <a:schemeClr val="tx1"/>
                </a:solidFill>
                <a:latin typeface="Helvetica Light" panose="020B0403020202020204" pitchFamily="34" charset="0"/>
              </a:rPr>
              <a:t>Is all sensitive data documented?</a:t>
            </a:r>
          </a:p>
          <a:p>
            <a:pPr lvl="1"/>
            <a:r>
              <a:rPr lang="en-US" sz="2000" i="1" dirty="0">
                <a:solidFill>
                  <a:schemeClr val="tx1"/>
                </a:solidFill>
                <a:latin typeface="Helvetica Light Oblique" panose="020B0403020202020204" pitchFamily="34" charset="0"/>
              </a:rPr>
              <a:t>Can IR teams discover these classifications?</a:t>
            </a:r>
          </a:p>
          <a:p>
            <a:r>
              <a:rPr lang="en-US" sz="2000" dirty="0">
                <a:solidFill>
                  <a:schemeClr val="tx1"/>
                </a:solidFill>
                <a:latin typeface="Helvetica Light" panose="020B0403020202020204" pitchFamily="34" charset="0"/>
              </a:rPr>
              <a:t>Are there data flow diagrams?</a:t>
            </a: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text&#10;&#10;Description automatically generated">
            <a:extLst>
              <a:ext uri="{FF2B5EF4-FFF2-40B4-BE49-F238E27FC236}">
                <a16:creationId xmlns:a16="http://schemas.microsoft.com/office/drawing/2014/main" id="{36D40A3B-9F55-E594-810B-DD3239763B75}"/>
              </a:ext>
            </a:extLst>
          </p:cNvPr>
          <p:cNvPicPr>
            <a:picLocks noChangeAspect="1"/>
          </p:cNvPicPr>
          <p:nvPr/>
        </p:nvPicPr>
        <p:blipFill>
          <a:blip r:embed="rId3"/>
          <a:stretch>
            <a:fillRect/>
          </a:stretch>
        </p:blipFill>
        <p:spPr>
          <a:xfrm>
            <a:off x="5392949" y="1707025"/>
            <a:ext cx="4792650" cy="4787900"/>
          </a:xfrm>
          <a:prstGeom prst="rect">
            <a:avLst/>
          </a:prstGeom>
        </p:spPr>
      </p:pic>
    </p:spTree>
    <p:extLst>
      <p:ext uri="{BB962C8B-B14F-4D97-AF65-F5344CB8AC3E}">
        <p14:creationId xmlns:p14="http://schemas.microsoft.com/office/powerpoint/2010/main" val="1315187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t>Build a plan of action</a:t>
            </a:r>
            <a:endParaRPr lang="en-US" dirty="0">
              <a:latin typeface="Helvetica" pitchFamily="2" charset="0"/>
            </a:endParaRPr>
          </a:p>
        </p:txBody>
      </p:sp>
      <p:sp>
        <p:nvSpPr>
          <p:cNvPr id="6" name="Text Placeholder 5">
            <a:extLst>
              <a:ext uri="{FF2B5EF4-FFF2-40B4-BE49-F238E27FC236}">
                <a16:creationId xmlns:a16="http://schemas.microsoft.com/office/drawing/2014/main" id="{206629E8-49F0-A61E-7A90-24975349E531}"/>
              </a:ext>
            </a:extLst>
          </p:cNvPr>
          <p:cNvSpPr>
            <a:spLocks noGrp="1"/>
          </p:cNvSpPr>
          <p:nvPr>
            <p:ph type="body" idx="1"/>
          </p:nvPr>
        </p:nvSpPr>
        <p:spPr>
          <a:xfrm>
            <a:off x="675745" y="1498204"/>
            <a:ext cx="4185623" cy="576262"/>
          </a:xfrm>
        </p:spPr>
        <p:txBody>
          <a:bodyPr/>
          <a:lstStyle/>
          <a:p>
            <a:r>
              <a:rPr lang="en-US" dirty="0"/>
              <a:t>Do you have an IR team?</a:t>
            </a:r>
          </a:p>
        </p:txBody>
      </p:sp>
      <p:sp>
        <p:nvSpPr>
          <p:cNvPr id="7" name="Content Placeholder 6">
            <a:extLst>
              <a:ext uri="{FF2B5EF4-FFF2-40B4-BE49-F238E27FC236}">
                <a16:creationId xmlns:a16="http://schemas.microsoft.com/office/drawing/2014/main" id="{8FEFD895-612D-B4F6-C6A9-3A2B7CBE7CF7}"/>
              </a:ext>
            </a:extLst>
          </p:cNvPr>
          <p:cNvSpPr>
            <a:spLocks noGrp="1"/>
          </p:cNvSpPr>
          <p:nvPr>
            <p:ph sz="half" idx="2"/>
          </p:nvPr>
        </p:nvSpPr>
        <p:spPr>
          <a:xfrm>
            <a:off x="675745" y="2218531"/>
            <a:ext cx="4185623" cy="3822831"/>
          </a:xfrm>
        </p:spPr>
        <p:txBody>
          <a:bodyPr>
            <a:normAutofit/>
          </a:bodyPr>
          <a:lstStyle/>
          <a:p>
            <a:r>
              <a:rPr lang="en-US" dirty="0">
                <a:solidFill>
                  <a:schemeClr val="tx1"/>
                </a:solidFill>
                <a:latin typeface="Helvetica Light" panose="020B0403020202020204" pitchFamily="34" charset="0"/>
              </a:rPr>
              <a:t>Work with the team to understand logging desires</a:t>
            </a:r>
          </a:p>
          <a:p>
            <a:pPr lvl="1"/>
            <a:r>
              <a:rPr lang="en-US" i="1" dirty="0">
                <a:solidFill>
                  <a:schemeClr val="tx1"/>
                </a:solidFill>
                <a:latin typeface="Helvetica Light Oblique" panose="020B0403020202020204" pitchFamily="34" charset="0"/>
              </a:rPr>
              <a:t>What data should be logged?</a:t>
            </a:r>
          </a:p>
          <a:p>
            <a:pPr lvl="1"/>
            <a:r>
              <a:rPr lang="en-US" i="1" dirty="0">
                <a:solidFill>
                  <a:schemeClr val="tx1"/>
                </a:solidFill>
                <a:latin typeface="Helvetica Light Oblique" panose="020B0403020202020204" pitchFamily="34" charset="0"/>
              </a:rPr>
              <a:t>What data shouldn’t be logged?</a:t>
            </a:r>
          </a:p>
          <a:p>
            <a:pPr lvl="1"/>
            <a:r>
              <a:rPr lang="en-US" i="1" dirty="0">
                <a:solidFill>
                  <a:schemeClr val="tx1"/>
                </a:solidFill>
                <a:latin typeface="Helvetica Light Oblique" panose="020B0403020202020204" pitchFamily="34" charset="0"/>
              </a:rPr>
              <a:t>How long should logs live?</a:t>
            </a:r>
          </a:p>
          <a:p>
            <a:r>
              <a:rPr lang="en-US" dirty="0">
                <a:solidFill>
                  <a:schemeClr val="tx1"/>
                </a:solidFill>
                <a:latin typeface="Helvetica Light" panose="020B0403020202020204" pitchFamily="34" charset="0"/>
              </a:rPr>
              <a:t>Understand their expectations from engineering during IR</a:t>
            </a:r>
          </a:p>
          <a:p>
            <a:pPr lvl="1"/>
            <a:r>
              <a:rPr lang="en-US" i="1" dirty="0">
                <a:solidFill>
                  <a:schemeClr val="tx1"/>
                </a:solidFill>
                <a:latin typeface="Helvetica Light Oblique" panose="020B0403020202020204" pitchFamily="34" charset="0"/>
              </a:rPr>
              <a:t>Will you be in the war room?</a:t>
            </a:r>
          </a:p>
          <a:p>
            <a:pPr lvl="1"/>
            <a:r>
              <a:rPr lang="en-US" i="1" dirty="0">
                <a:solidFill>
                  <a:schemeClr val="tx1"/>
                </a:solidFill>
                <a:latin typeface="Helvetica Light Oblique" panose="020B0403020202020204" pitchFamily="34" charset="0"/>
              </a:rPr>
              <a:t>Will there be public communication?</a:t>
            </a:r>
          </a:p>
          <a:p>
            <a:endParaRPr lang="en-US" dirty="0"/>
          </a:p>
        </p:txBody>
      </p:sp>
      <p:sp>
        <p:nvSpPr>
          <p:cNvPr id="8" name="Text Placeholder 7">
            <a:extLst>
              <a:ext uri="{FF2B5EF4-FFF2-40B4-BE49-F238E27FC236}">
                <a16:creationId xmlns:a16="http://schemas.microsoft.com/office/drawing/2014/main" id="{C543CA4B-8E97-7348-2A25-DF5B9F678A5A}"/>
              </a:ext>
            </a:extLst>
          </p:cNvPr>
          <p:cNvSpPr>
            <a:spLocks noGrp="1"/>
          </p:cNvSpPr>
          <p:nvPr>
            <p:ph type="body" sz="quarter" idx="3"/>
          </p:nvPr>
        </p:nvSpPr>
        <p:spPr>
          <a:xfrm>
            <a:off x="5088383" y="1498204"/>
            <a:ext cx="4185618" cy="576262"/>
          </a:xfrm>
        </p:spPr>
        <p:txBody>
          <a:bodyPr/>
          <a:lstStyle/>
          <a:p>
            <a:r>
              <a:rPr lang="en-US" dirty="0"/>
              <a:t>Without an IR team</a:t>
            </a:r>
          </a:p>
        </p:txBody>
      </p:sp>
      <p:sp>
        <p:nvSpPr>
          <p:cNvPr id="9" name="Content Placeholder 8">
            <a:extLst>
              <a:ext uri="{FF2B5EF4-FFF2-40B4-BE49-F238E27FC236}">
                <a16:creationId xmlns:a16="http://schemas.microsoft.com/office/drawing/2014/main" id="{A34B7094-F3A7-AB1A-755F-3819D83EA572}"/>
              </a:ext>
            </a:extLst>
          </p:cNvPr>
          <p:cNvSpPr>
            <a:spLocks noGrp="1"/>
          </p:cNvSpPr>
          <p:nvPr>
            <p:ph sz="quarter" idx="4"/>
          </p:nvPr>
        </p:nvSpPr>
        <p:spPr>
          <a:xfrm>
            <a:off x="5088378" y="2218531"/>
            <a:ext cx="4185623" cy="3822831"/>
          </a:xfrm>
        </p:spPr>
        <p:txBody>
          <a:bodyPr>
            <a:normAutofit/>
          </a:bodyPr>
          <a:lstStyle/>
          <a:p>
            <a:r>
              <a:rPr lang="en-US" dirty="0">
                <a:solidFill>
                  <a:schemeClr val="tx1"/>
                </a:solidFill>
                <a:latin typeface="Helvetica Light" panose="020B0403020202020204" pitchFamily="34" charset="0"/>
              </a:rPr>
              <a:t>Engineering will need to take ownership</a:t>
            </a:r>
          </a:p>
          <a:p>
            <a:r>
              <a:rPr lang="en-US" dirty="0">
                <a:solidFill>
                  <a:schemeClr val="tx1"/>
                </a:solidFill>
                <a:latin typeface="Helvetica Light" panose="020B0403020202020204" pitchFamily="34" charset="0"/>
              </a:rPr>
              <a:t>Build playbooks to understand logging infrastructure</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37317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69272-51C8-8893-0E28-0B8D47D7582E}"/>
              </a:ext>
            </a:extLst>
          </p:cNvPr>
          <p:cNvSpPr>
            <a:spLocks noGrp="1"/>
          </p:cNvSpPr>
          <p:nvPr>
            <p:ph type="title"/>
          </p:nvPr>
        </p:nvSpPr>
        <p:spPr/>
        <p:txBody>
          <a:bodyPr/>
          <a:lstStyle/>
          <a:p>
            <a:r>
              <a:rPr lang="en-US" dirty="0"/>
              <a:t>Be prepared to own the outcome!</a:t>
            </a: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12" name="Content Placeholder 9" descr="Graphical user interface, text, application&#10;&#10;Description automatically generated">
            <a:extLst>
              <a:ext uri="{FF2B5EF4-FFF2-40B4-BE49-F238E27FC236}">
                <a16:creationId xmlns:a16="http://schemas.microsoft.com/office/drawing/2014/main" id="{9205B1F4-7A09-BAB8-084D-8E64085C2505}"/>
              </a:ext>
            </a:extLst>
          </p:cNvPr>
          <p:cNvPicPr>
            <a:picLocks noChangeAspect="1"/>
          </p:cNvPicPr>
          <p:nvPr/>
        </p:nvPicPr>
        <p:blipFill>
          <a:blip r:embed="rId3"/>
          <a:stretch>
            <a:fillRect/>
          </a:stretch>
        </p:blipFill>
        <p:spPr>
          <a:xfrm>
            <a:off x="1940011" y="2160589"/>
            <a:ext cx="6636030" cy="2010083"/>
          </a:xfrm>
          <a:prstGeom prst="rect">
            <a:avLst/>
          </a:prstGeom>
        </p:spPr>
      </p:pic>
      <p:sp>
        <p:nvSpPr>
          <p:cNvPr id="14" name="TextBox 13">
            <a:extLst>
              <a:ext uri="{FF2B5EF4-FFF2-40B4-BE49-F238E27FC236}">
                <a16:creationId xmlns:a16="http://schemas.microsoft.com/office/drawing/2014/main" id="{DCCE4591-96EF-6007-9AFE-40964C0A722B}"/>
              </a:ext>
            </a:extLst>
          </p:cNvPr>
          <p:cNvSpPr txBox="1"/>
          <p:nvPr/>
        </p:nvSpPr>
        <p:spPr>
          <a:xfrm>
            <a:off x="2205907" y="4953170"/>
            <a:ext cx="6104238" cy="646331"/>
          </a:xfrm>
          <a:prstGeom prst="rect">
            <a:avLst/>
          </a:prstGeom>
          <a:noFill/>
        </p:spPr>
        <p:txBody>
          <a:bodyPr wrap="square">
            <a:spAutoFit/>
          </a:bodyPr>
          <a:lstStyle/>
          <a:p>
            <a:pPr algn="ctr"/>
            <a:r>
              <a:rPr lang="en-US" sz="1800" dirty="0"/>
              <a:t>https://</a:t>
            </a:r>
            <a:r>
              <a:rPr lang="en-US" sz="1800" dirty="0" err="1"/>
              <a:t>github.blog</a:t>
            </a:r>
            <a:r>
              <a:rPr lang="en-US" sz="1800" dirty="0"/>
              <a:t>/2021-03-18-how-we-found-and-fixed-a-rare-race-condition-in-our-session-handling/</a:t>
            </a:r>
          </a:p>
        </p:txBody>
      </p:sp>
    </p:spTree>
    <p:extLst>
      <p:ext uri="{BB962C8B-B14F-4D97-AF65-F5344CB8AC3E}">
        <p14:creationId xmlns:p14="http://schemas.microsoft.com/office/powerpoint/2010/main" val="42253784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69272-51C8-8893-0E28-0B8D47D7582E}"/>
              </a:ext>
            </a:extLst>
          </p:cNvPr>
          <p:cNvSpPr>
            <a:spLocks noGrp="1"/>
          </p:cNvSpPr>
          <p:nvPr>
            <p:ph type="title"/>
          </p:nvPr>
        </p:nvSpPr>
        <p:spPr/>
        <p:txBody>
          <a:bodyPr/>
          <a:lstStyle/>
          <a:p>
            <a:r>
              <a:rPr lang="en-US" dirty="0">
                <a:latin typeface="Helvetica" pitchFamily="2" charset="0"/>
              </a:rPr>
              <a:t>Investigations will happen</a:t>
            </a:r>
          </a:p>
        </p:txBody>
      </p:sp>
      <p:sp>
        <p:nvSpPr>
          <p:cNvPr id="2" name="Content Placeholder 1">
            <a:extLst>
              <a:ext uri="{FF2B5EF4-FFF2-40B4-BE49-F238E27FC236}">
                <a16:creationId xmlns:a16="http://schemas.microsoft.com/office/drawing/2014/main" id="{EADB764F-E011-E233-1C16-827614DA12F9}"/>
              </a:ext>
            </a:extLst>
          </p:cNvPr>
          <p:cNvSpPr>
            <a:spLocks noGrp="1"/>
          </p:cNvSpPr>
          <p:nvPr>
            <p:ph sz="half" idx="1"/>
          </p:nvPr>
        </p:nvSpPr>
        <p:spPr>
          <a:xfrm>
            <a:off x="677334" y="2630146"/>
            <a:ext cx="4184035" cy="3880772"/>
          </a:xfrm>
        </p:spPr>
        <p:txBody>
          <a:bodyPr/>
          <a:lstStyle/>
          <a:p>
            <a:r>
              <a:rPr lang="en-US" sz="2000" dirty="0">
                <a:solidFill>
                  <a:schemeClr val="tx1"/>
                </a:solidFill>
                <a:latin typeface="Helvetica Light" panose="020B0403020202020204" pitchFamily="34" charset="0"/>
              </a:rPr>
              <a:t>Build employee trust by focusing on post-mortem improvement.</a:t>
            </a:r>
          </a:p>
          <a:p>
            <a:r>
              <a:rPr lang="en-US" sz="2000" dirty="0">
                <a:solidFill>
                  <a:schemeClr val="tx1"/>
                </a:solidFill>
                <a:latin typeface="Helvetica Light" panose="020B0403020202020204" pitchFamily="34" charset="0"/>
              </a:rPr>
              <a:t>Take a breath – this is a team effort</a:t>
            </a:r>
          </a:p>
          <a:p>
            <a:endParaRPr lang="en-US" dirty="0"/>
          </a:p>
        </p:txBody>
      </p:sp>
      <p:sp>
        <p:nvSpPr>
          <p:cNvPr id="3" name="Content Placeholder 2">
            <a:extLst>
              <a:ext uri="{FF2B5EF4-FFF2-40B4-BE49-F238E27FC236}">
                <a16:creationId xmlns:a16="http://schemas.microsoft.com/office/drawing/2014/main" id="{102D6A04-DB84-6A71-9151-4994D51F7377}"/>
              </a:ext>
            </a:extLst>
          </p:cNvPr>
          <p:cNvSpPr>
            <a:spLocks noGrp="1"/>
          </p:cNvSpPr>
          <p:nvPr>
            <p:ph sz="half" idx="2"/>
          </p:nvPr>
        </p:nvSpPr>
        <p:spPr>
          <a:xfrm>
            <a:off x="5238616" y="2658974"/>
            <a:ext cx="4184034" cy="642090"/>
          </a:xfrm>
        </p:spPr>
        <p:txBody>
          <a:bodyPr/>
          <a:lstStyle/>
          <a:p>
            <a:r>
              <a:rPr lang="en-US" sz="2000" dirty="0">
                <a:solidFill>
                  <a:schemeClr val="tx1"/>
                </a:solidFill>
                <a:latin typeface="Helvetica Light" panose="020B0403020202020204" pitchFamily="34" charset="0"/>
              </a:rPr>
              <a:t>Blameless IR process</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B72F604-F1B9-B78B-02EE-EE14AD4CB847}"/>
              </a:ext>
            </a:extLst>
          </p:cNvPr>
          <p:cNvSpPr txBox="1"/>
          <p:nvPr/>
        </p:nvSpPr>
        <p:spPr>
          <a:xfrm>
            <a:off x="0" y="1958252"/>
            <a:ext cx="4443984" cy="553998"/>
          </a:xfrm>
          <a:prstGeom prst="rect">
            <a:avLst/>
          </a:prstGeom>
          <a:noFill/>
        </p:spPr>
        <p:txBody>
          <a:bodyPr wrap="square" rtlCol="0">
            <a:spAutoFit/>
          </a:bodyPr>
          <a:lstStyle/>
          <a:p>
            <a:pPr algn="r"/>
            <a:r>
              <a:rPr lang="en-US" sz="3000" dirty="0">
                <a:solidFill>
                  <a:schemeClr val="accent4"/>
                </a:solidFill>
                <a:latin typeface="Helvetica" pitchFamily="2" charset="0"/>
              </a:rPr>
              <a:t>Use the plan of action!</a:t>
            </a:r>
          </a:p>
        </p:txBody>
      </p:sp>
      <p:pic>
        <p:nvPicPr>
          <p:cNvPr id="12" name="Picture 11">
            <a:extLst>
              <a:ext uri="{FF2B5EF4-FFF2-40B4-BE49-F238E27FC236}">
                <a16:creationId xmlns:a16="http://schemas.microsoft.com/office/drawing/2014/main" id="{20278583-6FCA-CB58-EB0A-CAE93A24969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867066" y="396746"/>
            <a:ext cx="1761904" cy="2233400"/>
          </a:xfrm>
          <a:prstGeom prst="rect">
            <a:avLst/>
          </a:prstGeom>
        </p:spPr>
      </p:pic>
    </p:spTree>
    <p:extLst>
      <p:ext uri="{BB962C8B-B14F-4D97-AF65-F5344CB8AC3E}">
        <p14:creationId xmlns:p14="http://schemas.microsoft.com/office/powerpoint/2010/main" val="14368877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Log Review</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a:bodyPr>
          <a:lstStyle/>
          <a:p>
            <a:r>
              <a:rPr lang="en-US" sz="2000" dirty="0">
                <a:solidFill>
                  <a:schemeClr val="accent1"/>
                </a:solidFill>
                <a:latin typeface="Helvetica" pitchFamily="2" charset="0"/>
              </a:rPr>
              <a:t>Problem: </a:t>
            </a:r>
            <a:r>
              <a:rPr lang="en-US" sz="2000" dirty="0">
                <a:solidFill>
                  <a:schemeClr val="tx1"/>
                </a:solidFill>
                <a:latin typeface="Helvetica Light" panose="020B0403020202020204" pitchFamily="34" charset="0"/>
              </a:rPr>
              <a:t>Our Incident response team need clear visibility into requests to perform investigations.</a:t>
            </a:r>
          </a:p>
          <a:p>
            <a:pPr marL="0" indent="0">
              <a:buNone/>
            </a:pPr>
            <a:endParaRPr lang="en-US" sz="2000" dirty="0">
              <a:solidFill>
                <a:schemeClr val="tx1"/>
              </a:solidFill>
              <a:latin typeface="Helvetica Light" panose="020B0403020202020204" pitchFamily="34" charset="0"/>
            </a:endParaRP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sz="2000" dirty="0">
                <a:solidFill>
                  <a:schemeClr val="tx1"/>
                </a:solidFill>
                <a:latin typeface="Helvetica Light" panose="020B0403020202020204" pitchFamily="34" charset="0"/>
              </a:rPr>
              <a:t>Discover the application log files</a:t>
            </a:r>
          </a:p>
          <a:p>
            <a:pPr marL="457200" indent="-457200">
              <a:buFont typeface="+mj-lt"/>
              <a:buAutoNum type="arabicPeriod"/>
            </a:pPr>
            <a:r>
              <a:rPr lang="en-US" sz="2000" dirty="0">
                <a:solidFill>
                  <a:schemeClr val="tx1"/>
                </a:solidFill>
                <a:latin typeface="Helvetica Light" panose="020B0403020202020204" pitchFamily="34" charset="0"/>
              </a:rPr>
              <a:t>Determine the following:</a:t>
            </a:r>
          </a:p>
          <a:p>
            <a:pPr marL="857250" lvl="1" indent="-457200">
              <a:buFont typeface="+mj-lt"/>
              <a:buAutoNum type="arabicPeriod"/>
            </a:pPr>
            <a:r>
              <a:rPr lang="en-US" sz="1800" dirty="0">
                <a:solidFill>
                  <a:schemeClr val="tx1"/>
                </a:solidFill>
                <a:latin typeface="Helvetica Light" panose="020B0403020202020204" pitchFamily="34" charset="0"/>
              </a:rPr>
              <a:t>Have there been passwords leaked in search queries?</a:t>
            </a:r>
          </a:p>
          <a:p>
            <a:pPr marL="857250" lvl="1" indent="-457200">
              <a:buFont typeface="+mj-lt"/>
              <a:buAutoNum type="arabicPeriod"/>
            </a:pPr>
            <a:r>
              <a:rPr lang="en-US" sz="1800" dirty="0">
                <a:solidFill>
                  <a:schemeClr val="tx1"/>
                </a:solidFill>
                <a:latin typeface="Helvetica Light" panose="020B0403020202020204" pitchFamily="34" charset="0"/>
              </a:rPr>
              <a:t>Are IP addresses being disclosed?</a:t>
            </a:r>
          </a:p>
          <a:p>
            <a:pPr marL="457200" lvl="1" indent="0">
              <a:buNone/>
            </a:pPr>
            <a:endParaRPr lang="en-US" sz="1800" dirty="0">
              <a:latin typeface="Helvetica Light" panose="020B0403020202020204" pitchFamily="34" charset="0"/>
            </a:endParaRP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6546335" y="2175819"/>
            <a:ext cx="3581400" cy="3581400"/>
          </a:xfrm>
          <a:prstGeom prst="rect">
            <a:avLst/>
          </a:prstGeom>
        </p:spPr>
      </p:pic>
    </p:spTree>
    <p:extLst>
      <p:ext uri="{BB962C8B-B14F-4D97-AF65-F5344CB8AC3E}">
        <p14:creationId xmlns:p14="http://schemas.microsoft.com/office/powerpoint/2010/main" val="831546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69272-51C8-8893-0E28-0B8D47D7582E}"/>
              </a:ext>
            </a:extLst>
          </p:cNvPr>
          <p:cNvSpPr>
            <a:spLocks noGrp="1"/>
          </p:cNvSpPr>
          <p:nvPr>
            <p:ph type="title"/>
          </p:nvPr>
        </p:nvSpPr>
        <p:spPr/>
        <p:txBody>
          <a:bodyPr>
            <a:noAutofit/>
          </a:bodyPr>
          <a:lstStyle/>
          <a:p>
            <a:r>
              <a:rPr lang="en-US" sz="6700" cap="all" dirty="0">
                <a:latin typeface="Helvetica" pitchFamily="2" charset="0"/>
              </a:rPr>
              <a:t>Support Customers</a:t>
            </a:r>
            <a:endParaRPr lang="en-US" sz="6700" dirty="0">
              <a:latin typeface="Helvetica" pitchFamily="2" charset="0"/>
            </a:endParaRPr>
          </a:p>
        </p:txBody>
      </p:sp>
      <p:sp>
        <p:nvSpPr>
          <p:cNvPr id="11" name="Content Placeholder 10">
            <a:extLst>
              <a:ext uri="{FF2B5EF4-FFF2-40B4-BE49-F238E27FC236}">
                <a16:creationId xmlns:a16="http://schemas.microsoft.com/office/drawing/2014/main" id="{85FB7538-9021-9347-425B-7F4F19945F64}"/>
              </a:ext>
            </a:extLst>
          </p:cNvPr>
          <p:cNvSpPr>
            <a:spLocks noGrp="1"/>
          </p:cNvSpPr>
          <p:nvPr>
            <p:ph idx="1"/>
          </p:nvPr>
        </p:nvSpPr>
        <p:spPr>
          <a:xfrm>
            <a:off x="677334" y="2625829"/>
            <a:ext cx="5967704" cy="1606341"/>
          </a:xfrm>
        </p:spPr>
        <p:txBody>
          <a:bodyPr>
            <a:normAutofit/>
          </a:bodyPr>
          <a:lstStyle/>
          <a:p>
            <a:pPr marL="0" indent="0">
              <a:buNone/>
            </a:pPr>
            <a:r>
              <a:rPr lang="en-US" sz="2400" dirty="0">
                <a:solidFill>
                  <a:schemeClr val="tx1"/>
                </a:solidFill>
                <a:latin typeface="Helvetica Light" panose="020B0403020202020204" pitchFamily="34" charset="0"/>
              </a:rPr>
              <a:t>Customers have incidents too. </a:t>
            </a: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descr="Customer Review">
            <a:extLst>
              <a:ext uri="{FF2B5EF4-FFF2-40B4-BE49-F238E27FC236}">
                <a16:creationId xmlns:a16="http://schemas.microsoft.com/office/drawing/2014/main" id="{528E7CDB-C0EF-D0D4-0AF9-06859BD3F53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45038" y="1930400"/>
            <a:ext cx="3482697" cy="3482697"/>
          </a:xfrm>
          <a:prstGeom prst="rect">
            <a:avLst/>
          </a:prstGeom>
        </p:spPr>
      </p:pic>
    </p:spTree>
    <p:extLst>
      <p:ext uri="{BB962C8B-B14F-4D97-AF65-F5344CB8AC3E}">
        <p14:creationId xmlns:p14="http://schemas.microsoft.com/office/powerpoint/2010/main" val="2337405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69272-51C8-8893-0E28-0B8D47D7582E}"/>
              </a:ext>
            </a:extLst>
          </p:cNvPr>
          <p:cNvSpPr>
            <a:spLocks noGrp="1"/>
          </p:cNvSpPr>
          <p:nvPr>
            <p:ph type="title"/>
          </p:nvPr>
        </p:nvSpPr>
        <p:spPr/>
        <p:txBody>
          <a:bodyPr/>
          <a:lstStyle/>
          <a:p>
            <a:r>
              <a:rPr lang="en-US" dirty="0"/>
              <a:t>Supporting Customers</a:t>
            </a:r>
          </a:p>
        </p:txBody>
      </p:sp>
      <p:sp>
        <p:nvSpPr>
          <p:cNvPr id="3" name="Text Placeholder 2">
            <a:extLst>
              <a:ext uri="{FF2B5EF4-FFF2-40B4-BE49-F238E27FC236}">
                <a16:creationId xmlns:a16="http://schemas.microsoft.com/office/drawing/2014/main" id="{DED1EFEE-463D-2FB6-CCDB-63CD4D26048D}"/>
              </a:ext>
            </a:extLst>
          </p:cNvPr>
          <p:cNvSpPr>
            <a:spLocks noGrp="1"/>
          </p:cNvSpPr>
          <p:nvPr>
            <p:ph type="body" idx="1"/>
          </p:nvPr>
        </p:nvSpPr>
        <p:spPr/>
        <p:txBody>
          <a:bodyPr/>
          <a:lstStyle/>
          <a:p>
            <a:r>
              <a:rPr lang="en-US" dirty="0">
                <a:solidFill>
                  <a:schemeClr val="accent1"/>
                </a:solidFill>
                <a:latin typeface="Helvetica" pitchFamily="2" charset="0"/>
              </a:rPr>
              <a:t>Customers want to know:</a:t>
            </a:r>
          </a:p>
        </p:txBody>
      </p:sp>
      <p:sp>
        <p:nvSpPr>
          <p:cNvPr id="5" name="Content Placeholder 4">
            <a:extLst>
              <a:ext uri="{FF2B5EF4-FFF2-40B4-BE49-F238E27FC236}">
                <a16:creationId xmlns:a16="http://schemas.microsoft.com/office/drawing/2014/main" id="{97F2F051-A61F-F9A8-269D-F1E72D511E77}"/>
              </a:ext>
            </a:extLst>
          </p:cNvPr>
          <p:cNvSpPr>
            <a:spLocks noGrp="1"/>
          </p:cNvSpPr>
          <p:nvPr>
            <p:ph sz="half" idx="2"/>
          </p:nvPr>
        </p:nvSpPr>
        <p:spPr/>
        <p:txBody>
          <a:bodyPr/>
          <a:lstStyle/>
          <a:p>
            <a:r>
              <a:rPr lang="en-US" sz="2000" dirty="0">
                <a:solidFill>
                  <a:schemeClr val="tx1"/>
                </a:solidFill>
                <a:latin typeface="Helvetica Light" panose="020B0403020202020204" pitchFamily="34" charset="0"/>
              </a:rPr>
              <a:t>What / When was data accessed?</a:t>
            </a:r>
          </a:p>
          <a:p>
            <a:r>
              <a:rPr lang="en-US" sz="2000" dirty="0">
                <a:solidFill>
                  <a:schemeClr val="tx1"/>
                </a:solidFill>
                <a:latin typeface="Helvetica Light" panose="020B0403020202020204" pitchFamily="34" charset="0"/>
              </a:rPr>
              <a:t>Gaps in coverage means support inquiries and/or unhappy customers.</a:t>
            </a:r>
          </a:p>
          <a:p>
            <a:endParaRPr lang="en-US" dirty="0"/>
          </a:p>
        </p:txBody>
      </p:sp>
      <p:sp>
        <p:nvSpPr>
          <p:cNvPr id="6" name="Text Placeholder 5">
            <a:extLst>
              <a:ext uri="{FF2B5EF4-FFF2-40B4-BE49-F238E27FC236}">
                <a16:creationId xmlns:a16="http://schemas.microsoft.com/office/drawing/2014/main" id="{BD931BC1-F4BE-05DB-21BC-EF817B5CBD08}"/>
              </a:ext>
            </a:extLst>
          </p:cNvPr>
          <p:cNvSpPr>
            <a:spLocks noGrp="1"/>
          </p:cNvSpPr>
          <p:nvPr>
            <p:ph type="body" sz="quarter" idx="3"/>
          </p:nvPr>
        </p:nvSpPr>
        <p:spPr/>
        <p:txBody>
          <a:bodyPr/>
          <a:lstStyle/>
          <a:p>
            <a:r>
              <a:rPr lang="en-US" dirty="0">
                <a:solidFill>
                  <a:schemeClr val="accent1"/>
                </a:solidFill>
                <a:latin typeface="Helvetica" pitchFamily="2" charset="0"/>
              </a:rPr>
              <a:t>Providing this data:</a:t>
            </a:r>
          </a:p>
        </p:txBody>
      </p:sp>
      <p:sp>
        <p:nvSpPr>
          <p:cNvPr id="7" name="Content Placeholder 6">
            <a:extLst>
              <a:ext uri="{FF2B5EF4-FFF2-40B4-BE49-F238E27FC236}">
                <a16:creationId xmlns:a16="http://schemas.microsoft.com/office/drawing/2014/main" id="{5FBBE691-D8F2-5D83-32D1-E97B72AE5FE1}"/>
              </a:ext>
            </a:extLst>
          </p:cNvPr>
          <p:cNvSpPr>
            <a:spLocks noGrp="1"/>
          </p:cNvSpPr>
          <p:nvPr>
            <p:ph sz="quarter" idx="4"/>
          </p:nvPr>
        </p:nvSpPr>
        <p:spPr/>
        <p:txBody>
          <a:bodyPr>
            <a:normAutofit/>
          </a:bodyPr>
          <a:lstStyle/>
          <a:p>
            <a:r>
              <a:rPr lang="en-US" sz="2000" dirty="0">
                <a:solidFill>
                  <a:schemeClr val="tx1"/>
                </a:solidFill>
                <a:latin typeface="Helvetica Light" panose="020B0403020202020204" pitchFamily="34" charset="0"/>
              </a:rPr>
              <a:t>Self-Service Logs</a:t>
            </a:r>
          </a:p>
          <a:p>
            <a:pPr lvl="1"/>
            <a:r>
              <a:rPr lang="en-US" sz="1800" i="1" dirty="0">
                <a:solidFill>
                  <a:schemeClr val="tx1"/>
                </a:solidFill>
                <a:latin typeface="Helvetica Light Oblique" panose="020B0403020202020204" pitchFamily="34" charset="0"/>
              </a:rPr>
              <a:t>Audit Logging</a:t>
            </a:r>
          </a:p>
          <a:p>
            <a:pPr lvl="1"/>
            <a:r>
              <a:rPr lang="en-US" sz="1800" i="1" dirty="0">
                <a:solidFill>
                  <a:schemeClr val="tx1"/>
                </a:solidFill>
                <a:latin typeface="Helvetica Light Oblique" panose="020B0403020202020204" pitchFamily="34" charset="0"/>
              </a:rPr>
              <a:t>Sanitization</a:t>
            </a:r>
          </a:p>
          <a:p>
            <a:pPr lvl="1"/>
            <a:endParaRPr lang="en-US" sz="2000" dirty="0">
              <a:solidFill>
                <a:schemeClr val="tx1"/>
              </a:solidFill>
              <a:latin typeface="Helvetica Light" panose="020B0403020202020204" pitchFamily="34" charset="0"/>
            </a:endParaRPr>
          </a:p>
          <a:p>
            <a:r>
              <a:rPr lang="en-US" sz="2000" dirty="0">
                <a:solidFill>
                  <a:schemeClr val="tx1"/>
                </a:solidFill>
                <a:latin typeface="Helvetica Light" panose="020B0403020202020204" pitchFamily="34" charset="0"/>
              </a:rPr>
              <a:t>Dedicated playbooks for customer support team</a:t>
            </a:r>
          </a:p>
          <a:p>
            <a:endParaRPr lang="en-US" sz="2000" dirty="0">
              <a:latin typeface="Helvetica Light"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2675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John Poulin</a:t>
            </a:r>
            <a:br>
              <a:rPr lang="en-US" dirty="0">
                <a:latin typeface="Helvetica" pitchFamily="2" charset="0"/>
              </a:rPr>
            </a:br>
            <a:r>
              <a:rPr lang="en-US" sz="3600" i="1" dirty="0">
                <a:latin typeface="Helvetica" pitchFamily="2" charset="0"/>
              </a:rPr>
              <a:t>@forced-request</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p:txBody>
          <a:bodyPr>
            <a:normAutofit/>
          </a:bodyPr>
          <a:lstStyle/>
          <a:p>
            <a:r>
              <a:rPr lang="en-US" sz="2000" b="1" dirty="0">
                <a:solidFill>
                  <a:schemeClr val="tx1"/>
                </a:solidFill>
                <a:latin typeface="Helvetica Light" panose="020B0403020202020204" pitchFamily="34" charset="0"/>
              </a:rPr>
              <a:t>Current:</a:t>
            </a:r>
          </a:p>
          <a:p>
            <a:pPr lvl="1"/>
            <a:r>
              <a:rPr lang="en-US" dirty="0">
                <a:solidFill>
                  <a:schemeClr val="tx1"/>
                </a:solidFill>
                <a:latin typeface="Helvetica Light" panose="020B0403020202020204" pitchFamily="34" charset="0"/>
              </a:rPr>
              <a:t>Manager, Product Security Engineering @ GitHub</a:t>
            </a:r>
          </a:p>
          <a:p>
            <a:pPr lvl="2"/>
            <a:r>
              <a:rPr lang="en-US" sz="1600" i="1" dirty="0">
                <a:solidFill>
                  <a:schemeClr val="tx1"/>
                </a:solidFill>
                <a:latin typeface="Helvetica Light Oblique" panose="020B0403020202020204" pitchFamily="34" charset="0"/>
              </a:rPr>
              <a:t>I manage teams who hacks things</a:t>
            </a:r>
          </a:p>
          <a:p>
            <a:pPr lvl="1"/>
            <a:r>
              <a:rPr lang="en-US" dirty="0"/>
              <a:t>CTO, Cloud Security Partners</a:t>
            </a:r>
            <a:endParaRPr lang="en-US" i="1" dirty="0">
              <a:solidFill>
                <a:schemeClr val="tx1"/>
              </a:solidFill>
              <a:latin typeface="Helvetica Light Oblique" panose="020B0403020202020204" pitchFamily="34" charset="0"/>
            </a:endParaRPr>
          </a:p>
          <a:p>
            <a:r>
              <a:rPr lang="en-US" sz="2000" dirty="0">
                <a:solidFill>
                  <a:schemeClr val="tx1"/>
                </a:solidFill>
                <a:latin typeface="Helvetica Light" panose="020B0403020202020204" pitchFamily="34" charset="0"/>
              </a:rPr>
              <a:t>Previous:</a:t>
            </a:r>
          </a:p>
          <a:p>
            <a:pPr lvl="1"/>
            <a:r>
              <a:rPr lang="en-US" dirty="0">
                <a:solidFill>
                  <a:schemeClr val="tx1"/>
                </a:solidFill>
                <a:latin typeface="Helvetica Light" panose="020B0403020202020204" pitchFamily="34" charset="0"/>
              </a:rPr>
              <a:t>Consultant</a:t>
            </a:r>
          </a:p>
          <a:p>
            <a:pPr lvl="2"/>
            <a:r>
              <a:rPr lang="en-US" sz="1600" i="1" dirty="0">
                <a:solidFill>
                  <a:schemeClr val="tx1"/>
                </a:solidFill>
                <a:latin typeface="Helvetica Light Oblique" panose="020B0403020202020204" pitchFamily="34" charset="0"/>
              </a:rPr>
              <a:t>I hacked things</a:t>
            </a:r>
          </a:p>
          <a:p>
            <a:pPr lvl="1"/>
            <a:r>
              <a:rPr lang="en-US" dirty="0">
                <a:solidFill>
                  <a:schemeClr val="tx1"/>
                </a:solidFill>
                <a:latin typeface="Helvetica Light" panose="020B0403020202020204" pitchFamily="34" charset="0"/>
              </a:rPr>
              <a:t>Software engineer</a:t>
            </a:r>
          </a:p>
          <a:p>
            <a:pPr lvl="2"/>
            <a:r>
              <a:rPr lang="en-US" sz="1600" i="1" dirty="0">
                <a:solidFill>
                  <a:schemeClr val="tx1"/>
                </a:solidFill>
                <a:latin typeface="Helvetica Light Oblique" panose="020B0403020202020204" pitchFamily="34" charset="0"/>
              </a:rPr>
              <a:t>I made things that were hacked</a:t>
            </a: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070757"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con&#10;&#10;Description automatically generated">
            <a:extLst>
              <a:ext uri="{FF2B5EF4-FFF2-40B4-BE49-F238E27FC236}">
                <a16:creationId xmlns:a16="http://schemas.microsoft.com/office/drawing/2014/main" id="{CA39643F-5CC3-8C61-A7C0-0D649F9FEEEE}"/>
              </a:ext>
            </a:extLst>
          </p:cNvPr>
          <p:cNvPicPr>
            <a:picLocks noChangeAspect="1"/>
          </p:cNvPicPr>
          <p:nvPr/>
        </p:nvPicPr>
        <p:blipFill>
          <a:blip r:embed="rId3"/>
          <a:stretch>
            <a:fillRect/>
          </a:stretch>
        </p:blipFill>
        <p:spPr>
          <a:xfrm>
            <a:off x="7092691" y="1639511"/>
            <a:ext cx="2181311" cy="1813215"/>
          </a:xfrm>
          <a:prstGeom prst="rect">
            <a:avLst/>
          </a:prstGeom>
        </p:spPr>
      </p:pic>
      <p:pic>
        <p:nvPicPr>
          <p:cNvPr id="8" name="Picture 7">
            <a:extLst>
              <a:ext uri="{FF2B5EF4-FFF2-40B4-BE49-F238E27FC236}">
                <a16:creationId xmlns:a16="http://schemas.microsoft.com/office/drawing/2014/main" id="{FB6FA457-C1BB-839D-AC8A-87CE818285CD}"/>
              </a:ext>
            </a:extLst>
          </p:cNvPr>
          <p:cNvPicPr>
            <a:picLocks noChangeAspect="1"/>
          </p:cNvPicPr>
          <p:nvPr/>
        </p:nvPicPr>
        <p:blipFill rotWithShape="1">
          <a:blip r:embed="rId4"/>
          <a:srcRect l="30283" t="10766" b="7160"/>
          <a:stretch/>
        </p:blipFill>
        <p:spPr>
          <a:xfrm>
            <a:off x="7092691" y="3996571"/>
            <a:ext cx="2181311" cy="470035"/>
          </a:xfrm>
          <a:prstGeom prst="rect">
            <a:avLst/>
          </a:prstGeom>
        </p:spPr>
      </p:pic>
      <p:pic>
        <p:nvPicPr>
          <p:cNvPr id="2050" name="Picture 2" descr="page2image10440640">
            <a:extLst>
              <a:ext uri="{FF2B5EF4-FFF2-40B4-BE49-F238E27FC236}">
                <a16:creationId xmlns:a16="http://schemas.microsoft.com/office/drawing/2014/main" id="{D6A2C4AF-A847-E721-4D67-FF189ED9AD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13423" y="4022541"/>
            <a:ext cx="705053" cy="470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17082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69272-51C8-8893-0E28-0B8D47D7582E}"/>
              </a:ext>
            </a:extLst>
          </p:cNvPr>
          <p:cNvSpPr>
            <a:spLocks noGrp="1"/>
          </p:cNvSpPr>
          <p:nvPr>
            <p:ph type="title"/>
          </p:nvPr>
        </p:nvSpPr>
        <p:spPr/>
        <p:txBody>
          <a:bodyPr/>
          <a:lstStyle/>
          <a:p>
            <a:r>
              <a:rPr lang="en-US" dirty="0">
                <a:latin typeface="Helvetica" pitchFamily="2" charset="0"/>
              </a:rPr>
              <a:t>Audit all the things</a:t>
            </a:r>
          </a:p>
        </p:txBody>
      </p:sp>
      <p:sp>
        <p:nvSpPr>
          <p:cNvPr id="11" name="Content Placeholder 10">
            <a:extLst>
              <a:ext uri="{FF2B5EF4-FFF2-40B4-BE49-F238E27FC236}">
                <a16:creationId xmlns:a16="http://schemas.microsoft.com/office/drawing/2014/main" id="{85FB7538-9021-9347-425B-7F4F19945F64}"/>
              </a:ext>
            </a:extLst>
          </p:cNvPr>
          <p:cNvSpPr>
            <a:spLocks noGrp="1"/>
          </p:cNvSpPr>
          <p:nvPr>
            <p:ph idx="1"/>
          </p:nvPr>
        </p:nvSpPr>
        <p:spPr/>
        <p:txBody>
          <a:bodyPr/>
          <a:lstStyle/>
          <a:p>
            <a:r>
              <a:rPr lang="en-US" sz="2000" dirty="0">
                <a:solidFill>
                  <a:schemeClr val="tx1"/>
                </a:solidFill>
                <a:latin typeface="Helvetica Light" panose="020B0403020202020204" pitchFamily="34" charset="0"/>
              </a:rPr>
              <a:t>Ensure every state-changing request is audited</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screenshot of a computer&#10;&#10;Description automatically generated with medium confidence">
            <a:extLst>
              <a:ext uri="{FF2B5EF4-FFF2-40B4-BE49-F238E27FC236}">
                <a16:creationId xmlns:a16="http://schemas.microsoft.com/office/drawing/2014/main" id="{3791A509-C202-D095-2A25-447D45E92BBA}"/>
              </a:ext>
            </a:extLst>
          </p:cNvPr>
          <p:cNvPicPr>
            <a:picLocks noChangeAspect="1"/>
          </p:cNvPicPr>
          <p:nvPr/>
        </p:nvPicPr>
        <p:blipFill>
          <a:blip r:embed="rId3"/>
          <a:stretch>
            <a:fillRect/>
          </a:stretch>
        </p:blipFill>
        <p:spPr>
          <a:xfrm>
            <a:off x="1732907" y="2809129"/>
            <a:ext cx="6485522" cy="3232232"/>
          </a:xfrm>
          <a:prstGeom prst="rect">
            <a:avLst/>
          </a:prstGeom>
        </p:spPr>
      </p:pic>
    </p:spTree>
    <p:extLst>
      <p:ext uri="{BB962C8B-B14F-4D97-AF65-F5344CB8AC3E}">
        <p14:creationId xmlns:p14="http://schemas.microsoft.com/office/powerpoint/2010/main" val="13516933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Audit Logging</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a:bodyPr>
          <a:lstStyle/>
          <a:p>
            <a:r>
              <a:rPr lang="en-US" sz="2000" dirty="0">
                <a:solidFill>
                  <a:schemeClr val="accent1"/>
                </a:solidFill>
                <a:latin typeface="Helvetica" pitchFamily="2" charset="0"/>
              </a:rPr>
              <a:t>Problem: </a:t>
            </a:r>
            <a:r>
              <a:rPr lang="en-US" sz="2000" dirty="0">
                <a:solidFill>
                  <a:schemeClr val="tx1"/>
                </a:solidFill>
                <a:latin typeface="Helvetica Light" panose="020B0403020202020204" pitchFamily="34" charset="0"/>
              </a:rPr>
              <a:t>Some state-changing requests are not audited</a:t>
            </a:r>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sz="2000" dirty="0">
                <a:solidFill>
                  <a:schemeClr val="tx1"/>
                </a:solidFill>
                <a:latin typeface="Helvetica Light" panose="020B0403020202020204" pitchFamily="34" charset="0"/>
              </a:rPr>
              <a:t>Discover the un-audited requests</a:t>
            </a:r>
          </a:p>
          <a:p>
            <a:pPr marL="457200" indent="-457200">
              <a:buFont typeface="+mj-lt"/>
              <a:buAutoNum type="arabicPeriod"/>
            </a:pPr>
            <a:r>
              <a:rPr lang="en-US" sz="2000" dirty="0">
                <a:solidFill>
                  <a:schemeClr val="tx1"/>
                </a:solidFill>
                <a:latin typeface="Helvetica Light" panose="020B0403020202020204" pitchFamily="34" charset="0"/>
              </a:rPr>
              <a:t>Implement Auditing</a:t>
            </a:r>
          </a:p>
          <a:p>
            <a:pPr marL="457200" indent="-457200">
              <a:buFont typeface="+mj-lt"/>
              <a:buAutoNum type="arabicPeriod"/>
            </a:pPr>
            <a:r>
              <a:rPr lang="en-US" sz="2000" dirty="0">
                <a:solidFill>
                  <a:schemeClr val="tx1"/>
                </a:solidFill>
                <a:latin typeface="Helvetica Light" panose="020B0403020202020204" pitchFamily="34" charset="0"/>
              </a:rPr>
              <a:t>Refactor middleware to log upon failure in production</a:t>
            </a:r>
          </a:p>
          <a:p>
            <a:pPr marL="457200" lvl="1" indent="0">
              <a:buNone/>
            </a:pPr>
            <a:endParaRPr lang="en-US" sz="1800" dirty="0">
              <a:latin typeface="Helvetica Light" panose="020B0403020202020204" pitchFamily="34" charset="0"/>
            </a:endParaRPr>
          </a:p>
          <a:p>
            <a:r>
              <a:rPr lang="en-US" sz="2000" dirty="0">
                <a:solidFill>
                  <a:schemeClr val="accent1"/>
                </a:solidFill>
                <a:latin typeface="Helvetica" pitchFamily="2" charset="0"/>
              </a:rPr>
              <a:t>Hints:</a:t>
            </a:r>
          </a:p>
          <a:p>
            <a:pPr marL="784098" lvl="1" indent="-384048" defTabSz="914400">
              <a:lnSpc>
                <a:spcPct val="94000"/>
              </a:lnSpc>
              <a:spcAft>
                <a:spcPts val="200"/>
              </a:spcAft>
              <a:buFont typeface="+mj-lt"/>
              <a:buAutoNum type="arabicPeriod"/>
            </a:pPr>
            <a:r>
              <a:rPr lang="en-US" sz="2000" dirty="0">
                <a:solidFill>
                  <a:schemeClr val="tx1"/>
                </a:solidFill>
                <a:latin typeface="Courier New" panose="02070309020205020404" pitchFamily="49" charset="0"/>
                <a:cs typeface="Courier New" panose="02070309020205020404" pitchFamily="49" charset="0"/>
              </a:rPr>
              <a:t>Rails routes </a:t>
            </a:r>
            <a:r>
              <a:rPr lang="en-US" sz="2000" dirty="0">
                <a:solidFill>
                  <a:schemeClr val="tx1"/>
                </a:solidFill>
                <a:latin typeface="Helvetica Light" panose="020B0403020202020204" pitchFamily="34" charset="0"/>
                <a:cs typeface="Courier New" panose="02070309020205020404" pitchFamily="49" charset="0"/>
              </a:rPr>
              <a:t>– generate list of routes</a:t>
            </a:r>
          </a:p>
          <a:p>
            <a:pPr marL="784098" lvl="1" indent="-384048" defTabSz="914400">
              <a:lnSpc>
                <a:spcPct val="94000"/>
              </a:lnSpc>
              <a:spcAft>
                <a:spcPts val="200"/>
              </a:spcAft>
              <a:buFont typeface="+mj-lt"/>
              <a:buAutoNum type="arabicPeriod"/>
            </a:pPr>
            <a:r>
              <a:rPr lang="en-US" sz="2000" dirty="0">
                <a:solidFill>
                  <a:schemeClr val="tx1"/>
                </a:solidFill>
                <a:latin typeface="Helvetica Light" panose="020B0403020202020204" pitchFamily="34" charset="0"/>
                <a:cs typeface="Courier New" panose="02070309020205020404" pitchFamily="49" charset="0"/>
              </a:rPr>
              <a:t>Look for </a:t>
            </a:r>
            <a:r>
              <a:rPr lang="en-US" sz="2000" dirty="0" err="1">
                <a:solidFill>
                  <a:schemeClr val="tx1"/>
                </a:solidFill>
                <a:latin typeface="Courier New" panose="02070309020205020404" pitchFamily="49" charset="0"/>
                <a:cs typeface="Courier New" panose="02070309020205020404" pitchFamily="49" charset="0"/>
              </a:rPr>
              <a:t>AuditLogEntry</a:t>
            </a:r>
            <a:endParaRPr lang="en-US" sz="2000" dirty="0">
              <a:solidFill>
                <a:schemeClr val="tx1"/>
              </a:solidFill>
              <a:latin typeface="Courier New" panose="02070309020205020404" pitchFamily="49" charset="0"/>
              <a:cs typeface="Courier New" panose="02070309020205020404" pitchFamily="49" charset="0"/>
            </a:endParaRPr>
          </a:p>
          <a:p>
            <a:pPr marL="784098" lvl="1" indent="-384048" defTabSz="914400">
              <a:lnSpc>
                <a:spcPct val="94000"/>
              </a:lnSpc>
              <a:spcAft>
                <a:spcPts val="200"/>
              </a:spcAft>
              <a:buFont typeface="+mj-lt"/>
              <a:buAutoNum type="arabicPeriod"/>
            </a:pPr>
            <a:r>
              <a:rPr lang="en-US" sz="2000" dirty="0" err="1">
                <a:solidFill>
                  <a:schemeClr val="tx1"/>
                </a:solidFill>
                <a:latin typeface="Courier New" panose="02070309020205020404" pitchFamily="49" charset="0"/>
                <a:cs typeface="Courier New" panose="02070309020205020404" pitchFamily="49" charset="0"/>
              </a:rPr>
              <a:t>Rails.env</a:t>
            </a:r>
            <a:r>
              <a:rPr lang="en-US" sz="2000" dirty="0">
                <a:solidFill>
                  <a:schemeClr val="tx1"/>
                </a:solidFill>
                <a:latin typeface="Courier New" panose="02070309020205020404" pitchFamily="49" charset="0"/>
                <a:cs typeface="Courier New" panose="02070309020205020404" pitchFamily="49" charset="0"/>
              </a:rPr>
              <a:t> </a:t>
            </a:r>
            <a:r>
              <a:rPr lang="en-US" sz="2000" dirty="0">
                <a:solidFill>
                  <a:schemeClr val="tx1"/>
                </a:solidFill>
                <a:latin typeface="Helvetica Light" panose="020B0403020202020204" pitchFamily="34" charset="0"/>
                <a:cs typeface="Courier New" panose="02070309020205020404" pitchFamily="49" charset="0"/>
              </a:rPr>
              <a:t>!= “</a:t>
            </a:r>
            <a:r>
              <a:rPr lang="en-US" sz="2000" dirty="0">
                <a:solidFill>
                  <a:schemeClr val="tx1"/>
                </a:solidFill>
                <a:latin typeface="Courier New" panose="02070309020205020404" pitchFamily="49" charset="0"/>
                <a:cs typeface="Courier New" panose="02070309020205020404" pitchFamily="49" charset="0"/>
              </a:rPr>
              <a:t>production</a:t>
            </a:r>
            <a:r>
              <a:rPr lang="en-US" sz="2000" dirty="0">
                <a:solidFill>
                  <a:schemeClr val="tx1"/>
                </a:solidFill>
                <a:latin typeface="Helvetica Light" panose="020B0403020202020204" pitchFamily="34" charset="0"/>
                <a:cs typeface="Courier New" panose="02070309020205020404" pitchFamily="49" charset="0"/>
              </a:rPr>
              <a:t>”</a:t>
            </a: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6946592" y="1638300"/>
            <a:ext cx="3581400" cy="3581400"/>
          </a:xfrm>
          <a:prstGeom prst="rect">
            <a:avLst/>
          </a:prstGeom>
        </p:spPr>
      </p:pic>
    </p:spTree>
    <p:extLst>
      <p:ext uri="{BB962C8B-B14F-4D97-AF65-F5344CB8AC3E}">
        <p14:creationId xmlns:p14="http://schemas.microsoft.com/office/powerpoint/2010/main" val="336828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69272-51C8-8893-0E28-0B8D47D7582E}"/>
              </a:ext>
            </a:extLst>
          </p:cNvPr>
          <p:cNvSpPr>
            <a:spLocks noGrp="1"/>
          </p:cNvSpPr>
          <p:nvPr>
            <p:ph type="title"/>
          </p:nvPr>
        </p:nvSpPr>
        <p:spPr/>
        <p:txBody>
          <a:bodyPr/>
          <a:lstStyle/>
          <a:p>
            <a:r>
              <a:rPr lang="en-US" dirty="0"/>
              <a:t>Spoiler</a:t>
            </a:r>
          </a:p>
        </p:txBody>
      </p:sp>
      <p:sp>
        <p:nvSpPr>
          <p:cNvPr id="11" name="Content Placeholder 10">
            <a:extLst>
              <a:ext uri="{FF2B5EF4-FFF2-40B4-BE49-F238E27FC236}">
                <a16:creationId xmlns:a16="http://schemas.microsoft.com/office/drawing/2014/main" id="{85FB7538-9021-9347-425B-7F4F19945F64}"/>
              </a:ext>
            </a:extLst>
          </p:cNvPr>
          <p:cNvSpPr>
            <a:spLocks noGrp="1"/>
          </p:cNvSpPr>
          <p:nvPr>
            <p:ph idx="1"/>
          </p:nvPr>
        </p:nvSpPr>
        <p:spPr>
          <a:xfrm>
            <a:off x="2917998" y="1930400"/>
            <a:ext cx="8596668" cy="3880773"/>
          </a:xfrm>
        </p:spPr>
        <p:txBody>
          <a:bodyPr/>
          <a:lstStyle/>
          <a:p>
            <a:r>
              <a:rPr lang="en-US" dirty="0">
                <a:solidFill>
                  <a:schemeClr val="tx1"/>
                </a:solidFill>
                <a:latin typeface="Helvetica Light" panose="020B0403020202020204" pitchFamily="34" charset="0"/>
              </a:rPr>
              <a:t>Mitigation Locations</a:t>
            </a:r>
          </a:p>
          <a:p>
            <a:pPr lvl="1"/>
            <a:r>
              <a:rPr lang="en-US" dirty="0" err="1">
                <a:solidFill>
                  <a:schemeClr val="tx1"/>
                </a:solidFill>
                <a:latin typeface="Helvetica Light" panose="020B0403020202020204" pitchFamily="34" charset="0"/>
              </a:rPr>
              <a:t>carts_controller.rb</a:t>
            </a:r>
            <a:endParaRPr lang="en-US" dirty="0">
              <a:solidFill>
                <a:schemeClr val="tx1"/>
              </a:solidFill>
              <a:latin typeface="Helvetica Light" panose="020B0403020202020204" pitchFamily="34" charset="0"/>
            </a:endParaRPr>
          </a:p>
          <a:p>
            <a:pPr lvl="1"/>
            <a:r>
              <a:rPr lang="en-US" dirty="0" err="1">
                <a:solidFill>
                  <a:schemeClr val="tx1"/>
                </a:solidFill>
                <a:latin typeface="Helvetica Light" panose="020B0403020202020204" pitchFamily="34" charset="0"/>
              </a:rPr>
              <a:t>checkout_controller.rb</a:t>
            </a:r>
            <a:endParaRPr lang="en-US" dirty="0">
              <a:solidFill>
                <a:schemeClr val="tx1"/>
              </a:solidFill>
              <a:latin typeface="Helvetica Light" panose="020B0403020202020204" pitchFamily="34" charset="0"/>
            </a:endParaRPr>
          </a:p>
          <a:p>
            <a:pPr lvl="1"/>
            <a:r>
              <a:rPr lang="en-US" dirty="0" err="1">
                <a:solidFill>
                  <a:schemeClr val="tx1"/>
                </a:solidFill>
                <a:latin typeface="Helvetica Light" panose="020B0403020202020204" pitchFamily="34" charset="0"/>
              </a:rPr>
              <a:t>reviews_controller.rb</a:t>
            </a:r>
            <a:endParaRPr lang="en-US" dirty="0">
              <a:solidFill>
                <a:schemeClr val="tx1"/>
              </a:solidFill>
              <a:latin typeface="Helvetica Light" panose="020B0403020202020204" pitchFamily="34" charset="0"/>
            </a:endParaRPr>
          </a:p>
          <a:p>
            <a:pPr lvl="1"/>
            <a:r>
              <a:rPr lang="en-US" dirty="0" err="1">
                <a:solidFill>
                  <a:schemeClr val="tx1"/>
                </a:solidFill>
                <a:latin typeface="Helvetica Light" panose="020B0403020202020204" pitchFamily="34" charset="0"/>
              </a:rPr>
              <a:t>Application_controller.rb</a:t>
            </a:r>
            <a:endParaRPr lang="en-US" dirty="0">
              <a:solidFill>
                <a:schemeClr val="tx1"/>
              </a:solidFill>
              <a:latin typeface="Helvetica Light" panose="020B0403020202020204" pitchFamily="34" charset="0"/>
            </a:endParaRP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3" name="Content Placeholder 5" descr="A picture containing toy&#10;&#10;Description automatically generated">
            <a:extLst>
              <a:ext uri="{FF2B5EF4-FFF2-40B4-BE49-F238E27FC236}">
                <a16:creationId xmlns:a16="http://schemas.microsoft.com/office/drawing/2014/main" id="{33BE4D6C-C268-D8CC-549D-8707BAA7AFCD}"/>
              </a:ext>
            </a:extLst>
          </p:cNvPr>
          <p:cNvPicPr>
            <a:picLocks noChangeAspect="1"/>
          </p:cNvPicPr>
          <p:nvPr/>
        </p:nvPicPr>
        <p:blipFill rotWithShape="1">
          <a:blip r:embed="rId3"/>
          <a:srcRect l="15501" r="20726"/>
          <a:stretch/>
        </p:blipFill>
        <p:spPr>
          <a:xfrm>
            <a:off x="-24109" y="762391"/>
            <a:ext cx="3021564" cy="4737999"/>
          </a:xfrm>
          <a:prstGeom prst="rect">
            <a:avLst/>
          </a:prstGeom>
        </p:spPr>
      </p:pic>
      <p:pic>
        <p:nvPicPr>
          <p:cNvPr id="5" name="Content Placeholder 8" descr="Text&#10;&#10;Description automatically generated">
            <a:extLst>
              <a:ext uri="{FF2B5EF4-FFF2-40B4-BE49-F238E27FC236}">
                <a16:creationId xmlns:a16="http://schemas.microsoft.com/office/drawing/2014/main" id="{5E198DDC-629D-F79A-38BA-A56D57ED2EF7}"/>
              </a:ext>
            </a:extLst>
          </p:cNvPr>
          <p:cNvPicPr>
            <a:picLocks noChangeAspect="1"/>
          </p:cNvPicPr>
          <p:nvPr/>
        </p:nvPicPr>
        <p:blipFill>
          <a:blip r:embed="rId4"/>
          <a:stretch>
            <a:fillRect/>
          </a:stretch>
        </p:blipFill>
        <p:spPr>
          <a:xfrm>
            <a:off x="6768218" y="256774"/>
            <a:ext cx="4448175" cy="2374236"/>
          </a:xfrm>
          <a:prstGeom prst="rect">
            <a:avLst/>
          </a:prstGeom>
        </p:spPr>
      </p:pic>
      <p:pic>
        <p:nvPicPr>
          <p:cNvPr id="6" name="Picture 5" descr="Text&#10;&#10;Description automatically generated">
            <a:extLst>
              <a:ext uri="{FF2B5EF4-FFF2-40B4-BE49-F238E27FC236}">
                <a16:creationId xmlns:a16="http://schemas.microsoft.com/office/drawing/2014/main" id="{7417D74E-6709-7105-1C73-94386AE85B27}"/>
              </a:ext>
            </a:extLst>
          </p:cNvPr>
          <p:cNvPicPr>
            <a:picLocks noChangeAspect="1"/>
          </p:cNvPicPr>
          <p:nvPr/>
        </p:nvPicPr>
        <p:blipFill>
          <a:blip r:embed="rId5"/>
          <a:stretch>
            <a:fillRect/>
          </a:stretch>
        </p:blipFill>
        <p:spPr>
          <a:xfrm>
            <a:off x="6716563" y="2748557"/>
            <a:ext cx="4551487" cy="3724849"/>
          </a:xfrm>
          <a:prstGeom prst="rect">
            <a:avLst/>
          </a:prstGeom>
        </p:spPr>
      </p:pic>
    </p:spTree>
    <p:extLst>
      <p:ext uri="{BB962C8B-B14F-4D97-AF65-F5344CB8AC3E}">
        <p14:creationId xmlns:p14="http://schemas.microsoft.com/office/powerpoint/2010/main" val="4000218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6A32D84-2C45-5E0F-6B72-AAF820E52C2D}"/>
              </a:ext>
            </a:extLst>
          </p:cNvPr>
          <p:cNvSpPr>
            <a:spLocks noGrp="1"/>
          </p:cNvSpPr>
          <p:nvPr>
            <p:ph type="title"/>
          </p:nvPr>
        </p:nvSpPr>
        <p:spPr>
          <a:xfrm>
            <a:off x="281352" y="3712698"/>
            <a:ext cx="9601200" cy="1485900"/>
          </a:xfrm>
        </p:spPr>
        <p:txBody>
          <a:bodyPr>
            <a:normAutofit/>
          </a:bodyPr>
          <a:lstStyle/>
          <a:p>
            <a:pPr algn="ctr"/>
            <a:r>
              <a:rPr lang="en-US" sz="2000" dirty="0"/>
              <a:t>https://audit-</a:t>
            </a:r>
            <a:r>
              <a:rPr lang="en-US" sz="2000" dirty="0" err="1"/>
              <a:t>logs.tax</a:t>
            </a:r>
            <a:r>
              <a:rPr lang="en-US" sz="2000" dirty="0"/>
              <a:t>/</a:t>
            </a:r>
          </a:p>
        </p:txBody>
      </p:sp>
      <p:pic>
        <p:nvPicPr>
          <p:cNvPr id="9" name="Content Placeholder 8" descr="Text&#10;&#10;Description automatically generated with low confidence">
            <a:extLst>
              <a:ext uri="{FF2B5EF4-FFF2-40B4-BE49-F238E27FC236}">
                <a16:creationId xmlns:a16="http://schemas.microsoft.com/office/drawing/2014/main" id="{FD302116-5A1B-28C9-E4BA-8AEDD44934ED}"/>
              </a:ext>
            </a:extLst>
          </p:cNvPr>
          <p:cNvPicPr>
            <a:picLocks noGrp="1" noChangeAspect="1"/>
          </p:cNvPicPr>
          <p:nvPr>
            <p:ph idx="1"/>
          </p:nvPr>
        </p:nvPicPr>
        <p:blipFill rotWithShape="1">
          <a:blip r:embed="rId2"/>
          <a:srcRect l="4151" t="11281" r="3174"/>
          <a:stretch/>
        </p:blipFill>
        <p:spPr>
          <a:xfrm>
            <a:off x="633045" y="1082558"/>
            <a:ext cx="8897815" cy="2346442"/>
          </a:xfrm>
        </p:spPr>
      </p:pic>
      <p:pic>
        <p:nvPicPr>
          <p:cNvPr id="2" name="Picture 2" descr="page2image10356416">
            <a:extLst>
              <a:ext uri="{FF2B5EF4-FFF2-40B4-BE49-F238E27FC236}">
                <a16:creationId xmlns:a16="http://schemas.microsoft.com/office/drawing/2014/main" id="{B0BE487E-B284-FCD3-4541-68300E83E546}"/>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8696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sz="6600" dirty="0">
                <a:solidFill>
                  <a:schemeClr val="bg1"/>
                </a:solidFill>
                <a:latin typeface="Helvetica" pitchFamily="2" charset="0"/>
              </a:rPr>
              <a:t>Preventing Regression</a:t>
            </a:r>
          </a:p>
        </p:txBody>
      </p:sp>
      <p:sp>
        <p:nvSpPr>
          <p:cNvPr id="6" name="Subtitle 5">
            <a:extLst>
              <a:ext uri="{FF2B5EF4-FFF2-40B4-BE49-F238E27FC236}">
                <a16:creationId xmlns:a16="http://schemas.microsoft.com/office/drawing/2014/main" id="{831756FB-E27E-0382-A101-4FCA173FFF94}"/>
              </a:ext>
            </a:extLst>
          </p:cNvPr>
          <p:cNvSpPr>
            <a:spLocks noGrp="1"/>
          </p:cNvSpPr>
          <p:nvPr>
            <p:ph type="subTitle" idx="1"/>
          </p:nvPr>
        </p:nvSpPr>
        <p:spPr/>
        <p:txBody>
          <a:bodyPr/>
          <a:lstStyle/>
          <a:p>
            <a:r>
              <a:rPr lang="en-US" sz="2400" dirty="0">
                <a:solidFill>
                  <a:schemeClr val="bg1"/>
                </a:solidFill>
                <a:latin typeface="Helvetica Light" panose="020B0403020202020204" pitchFamily="34" charset="0"/>
              </a:rPr>
              <a:t>Never waste a good incident!</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77240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dirty="0">
                <a:latin typeface="Helvetica" pitchFamily="2" charset="0"/>
              </a:rPr>
              <a:t>How can we prevent regression?</a:t>
            </a:r>
          </a:p>
        </p:txBody>
      </p:sp>
      <p:graphicFrame>
        <p:nvGraphicFramePr>
          <p:cNvPr id="6" name="Content Placeholder 3">
            <a:extLst>
              <a:ext uri="{FF2B5EF4-FFF2-40B4-BE49-F238E27FC236}">
                <a16:creationId xmlns:a16="http://schemas.microsoft.com/office/drawing/2014/main" id="{3085C6BA-5B66-E712-E417-98BB55CF1ABF}"/>
              </a:ext>
            </a:extLst>
          </p:cNvPr>
          <p:cNvGraphicFramePr>
            <a:graphicFrameLocks noGrp="1"/>
          </p:cNvGraphicFramePr>
          <p:nvPr>
            <p:ph idx="1"/>
            <p:extLst>
              <p:ext uri="{D42A27DB-BD31-4B8C-83A1-F6EECF244321}">
                <p14:modId xmlns:p14="http://schemas.microsoft.com/office/powerpoint/2010/main" val="746843559"/>
              </p:ext>
            </p:extLst>
          </p:nvPr>
        </p:nvGraphicFramePr>
        <p:xfrm>
          <a:off x="433754" y="19304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7">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21355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ubble sheet test paper and pencil">
            <a:extLst>
              <a:ext uri="{FF2B5EF4-FFF2-40B4-BE49-F238E27FC236}">
                <a16:creationId xmlns:a16="http://schemas.microsoft.com/office/drawing/2014/main" id="{A244227C-BD3A-7461-8125-62C994D48B02}"/>
              </a:ext>
            </a:extLst>
          </p:cNvPr>
          <p:cNvPicPr>
            <a:picLocks noChangeAspect="1"/>
          </p:cNvPicPr>
          <p:nvPr/>
        </p:nvPicPr>
        <p:blipFill rotWithShape="1">
          <a:blip r:embed="rId2">
            <a:alphaModFix amt="40000"/>
          </a:blip>
          <a:srcRect t="5252" b="8209"/>
          <a:stretch/>
        </p:blipFill>
        <p:spPr>
          <a:xfrm>
            <a:off x="20" y="10"/>
            <a:ext cx="12191980" cy="6857990"/>
          </a:xfrm>
          <a:prstGeom prst="rect">
            <a:avLst/>
          </a:prstGeom>
        </p:spPr>
      </p:pic>
      <p:sp>
        <p:nvSpPr>
          <p:cNvPr id="2" name="Title 1">
            <a:extLst>
              <a:ext uri="{FF2B5EF4-FFF2-40B4-BE49-F238E27FC236}">
                <a16:creationId xmlns:a16="http://schemas.microsoft.com/office/drawing/2014/main" id="{80D7FAD5-0992-9062-A1EA-F5CFAFBE7F9D}"/>
              </a:ext>
            </a:extLst>
          </p:cNvPr>
          <p:cNvSpPr>
            <a:spLocks noGrp="1"/>
          </p:cNvSpPr>
          <p:nvPr>
            <p:ph type="title"/>
          </p:nvPr>
        </p:nvSpPr>
        <p:spPr>
          <a:xfrm>
            <a:off x="1915128" y="1788454"/>
            <a:ext cx="8361229" cy="2098226"/>
          </a:xfrm>
        </p:spPr>
        <p:txBody>
          <a:bodyPr vert="horz" lIns="91440" tIns="45720" rIns="91440" bIns="45720" rtlCol="0" anchor="b">
            <a:normAutofit fontScale="90000"/>
          </a:bodyPr>
          <a:lstStyle/>
          <a:p>
            <a:pPr algn="ctr"/>
            <a:r>
              <a:rPr lang="en-US" sz="7200" cap="all"/>
              <a:t>Ready for a test?</a:t>
            </a:r>
          </a:p>
        </p:txBody>
      </p:sp>
      <p:pic>
        <p:nvPicPr>
          <p:cNvPr id="3" name="Picture 2" descr="page2image10356416">
            <a:extLst>
              <a:ext uri="{FF2B5EF4-FFF2-40B4-BE49-F238E27FC236}">
                <a16:creationId xmlns:a16="http://schemas.microsoft.com/office/drawing/2014/main" id="{057EB181-828F-4D00-C47E-54265A0E1CBC}"/>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891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86EA3F6-5BA0-F6BD-96A7-8967C8DAC655}"/>
              </a:ext>
            </a:extLst>
          </p:cNvPr>
          <p:cNvPicPr>
            <a:picLocks noChangeAspect="1"/>
          </p:cNvPicPr>
          <p:nvPr/>
        </p:nvPicPr>
        <p:blipFill>
          <a:blip r:embed="rId2"/>
          <a:stretch>
            <a:fillRect/>
          </a:stretch>
        </p:blipFill>
        <p:spPr>
          <a:xfrm>
            <a:off x="4084465" y="1077604"/>
            <a:ext cx="7657309" cy="3847798"/>
          </a:xfrm>
          <a:prstGeom prst="rect">
            <a:avLst/>
          </a:prstGeom>
        </p:spPr>
      </p:pic>
      <p:sp>
        <p:nvSpPr>
          <p:cNvPr id="2" name="Title 1">
            <a:extLst>
              <a:ext uri="{FF2B5EF4-FFF2-40B4-BE49-F238E27FC236}">
                <a16:creationId xmlns:a16="http://schemas.microsoft.com/office/drawing/2014/main" id="{4C869352-B76E-0A79-F67F-8292D0AA7DF5}"/>
              </a:ext>
            </a:extLst>
          </p:cNvPr>
          <p:cNvSpPr>
            <a:spLocks noGrp="1"/>
          </p:cNvSpPr>
          <p:nvPr>
            <p:ph type="title"/>
          </p:nvPr>
        </p:nvSpPr>
        <p:spPr>
          <a:xfrm>
            <a:off x="764718" y="936927"/>
            <a:ext cx="3176246" cy="3000139"/>
          </a:xfrm>
        </p:spPr>
        <p:txBody>
          <a:bodyPr vert="horz" lIns="91440" tIns="45720" rIns="91440" bIns="45720" rtlCol="0" anchor="b">
            <a:normAutofit/>
          </a:bodyPr>
          <a:lstStyle/>
          <a:p>
            <a:r>
              <a:rPr lang="en-US" sz="4800" cap="all" dirty="0"/>
              <a:t>Goal?</a:t>
            </a:r>
          </a:p>
        </p:txBody>
      </p:sp>
      <p:sp>
        <p:nvSpPr>
          <p:cNvPr id="6" name="Text Placeholder 2">
            <a:extLst>
              <a:ext uri="{FF2B5EF4-FFF2-40B4-BE49-F238E27FC236}">
                <a16:creationId xmlns:a16="http://schemas.microsoft.com/office/drawing/2014/main" id="{D7A30AA4-9D36-0C6C-3F84-AA40CF46D909}"/>
              </a:ext>
            </a:extLst>
          </p:cNvPr>
          <p:cNvSpPr txBox="1">
            <a:spLocks/>
          </p:cNvSpPr>
          <p:nvPr/>
        </p:nvSpPr>
        <p:spPr>
          <a:xfrm>
            <a:off x="3940964" y="4999555"/>
            <a:ext cx="6900380" cy="1656413"/>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ctr">
              <a:lnSpc>
                <a:spcPct val="112000"/>
              </a:lnSpc>
              <a:spcBef>
                <a:spcPts val="0"/>
              </a:spcBef>
              <a:spcAft>
                <a:spcPts val="600"/>
              </a:spcAft>
              <a:buFont typeface="Franklin Gothic Book" panose="020B0503020102020204" pitchFamily="34" charset="0"/>
              <a:buNone/>
            </a:pPr>
            <a:r>
              <a:rPr lang="en-US" dirty="0">
                <a:solidFill>
                  <a:schemeClr val="accent2"/>
                </a:solidFill>
                <a:latin typeface="Helvetica" pitchFamily="2" charset="0"/>
              </a:rPr>
              <a:t>https://</a:t>
            </a:r>
            <a:r>
              <a:rPr lang="en-US" dirty="0" err="1">
                <a:solidFill>
                  <a:schemeClr val="accent2"/>
                </a:solidFill>
                <a:latin typeface="Helvetica" pitchFamily="2" charset="0"/>
              </a:rPr>
              <a:t>github.com</a:t>
            </a:r>
            <a:r>
              <a:rPr lang="en-US" dirty="0">
                <a:solidFill>
                  <a:schemeClr val="accent2"/>
                </a:solidFill>
                <a:latin typeface="Helvetica" pitchFamily="2" charset="0"/>
              </a:rPr>
              <a:t>/OWASP/</a:t>
            </a:r>
            <a:r>
              <a:rPr lang="en-US" dirty="0" err="1">
                <a:solidFill>
                  <a:schemeClr val="accent2"/>
                </a:solidFill>
                <a:latin typeface="Helvetica" pitchFamily="2" charset="0"/>
              </a:rPr>
              <a:t>railsgoat</a:t>
            </a:r>
            <a:endParaRPr lang="en-US" dirty="0">
              <a:solidFill>
                <a:schemeClr val="accent2"/>
              </a:solidFill>
              <a:latin typeface="Helvetica" pitchFamily="2" charset="0"/>
            </a:endParaRPr>
          </a:p>
        </p:txBody>
      </p:sp>
      <p:pic>
        <p:nvPicPr>
          <p:cNvPr id="7" name="Picture 2" descr="page2image10356416">
            <a:extLst>
              <a:ext uri="{FF2B5EF4-FFF2-40B4-BE49-F238E27FC236}">
                <a16:creationId xmlns:a16="http://schemas.microsoft.com/office/drawing/2014/main" id="{64A5DD7C-0FFA-D90B-74BA-A9B5CCEFD782}"/>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35827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69272-51C8-8893-0E28-0B8D47D7582E}"/>
              </a:ext>
            </a:extLst>
          </p:cNvPr>
          <p:cNvSpPr>
            <a:spLocks noGrp="1"/>
          </p:cNvSpPr>
          <p:nvPr>
            <p:ph type="title"/>
          </p:nvPr>
        </p:nvSpPr>
        <p:spPr/>
        <p:txBody>
          <a:bodyPr/>
          <a:lstStyle/>
          <a:p>
            <a:r>
              <a:rPr lang="en-US" dirty="0"/>
              <a:t>Potential Improvements</a:t>
            </a:r>
          </a:p>
        </p:txBody>
      </p:sp>
      <p:sp>
        <p:nvSpPr>
          <p:cNvPr id="11" name="Content Placeholder 10">
            <a:extLst>
              <a:ext uri="{FF2B5EF4-FFF2-40B4-BE49-F238E27FC236}">
                <a16:creationId xmlns:a16="http://schemas.microsoft.com/office/drawing/2014/main" id="{85FB7538-9021-9347-425B-7F4F19945F64}"/>
              </a:ext>
            </a:extLst>
          </p:cNvPr>
          <p:cNvSpPr>
            <a:spLocks noGrp="1"/>
          </p:cNvSpPr>
          <p:nvPr>
            <p:ph idx="1"/>
          </p:nvPr>
        </p:nvSpPr>
        <p:spPr>
          <a:xfrm>
            <a:off x="677334" y="1770185"/>
            <a:ext cx="5852420" cy="4271177"/>
          </a:xfrm>
        </p:spPr>
        <p:txBody>
          <a:bodyPr/>
          <a:lstStyle/>
          <a:p>
            <a:r>
              <a:rPr lang="en-US" sz="2000" dirty="0">
                <a:solidFill>
                  <a:schemeClr val="tx1"/>
                </a:solidFill>
              </a:rPr>
              <a:t>Utilize </a:t>
            </a:r>
            <a:r>
              <a:rPr lang="en-US" sz="2000" b="1" dirty="0">
                <a:solidFill>
                  <a:schemeClr val="tx1"/>
                </a:solidFill>
              </a:rPr>
              <a:t>unit testing </a:t>
            </a:r>
            <a:r>
              <a:rPr lang="en-US" sz="2000" dirty="0">
                <a:solidFill>
                  <a:schemeClr val="tx1"/>
                </a:solidFill>
              </a:rPr>
              <a:t>when possible, to validate underlying implementation</a:t>
            </a:r>
          </a:p>
          <a:p>
            <a:r>
              <a:rPr lang="en-US" sz="2000" dirty="0">
                <a:solidFill>
                  <a:schemeClr val="tx1"/>
                </a:solidFill>
              </a:rPr>
              <a:t>Consider alternative payloads</a:t>
            </a:r>
          </a:p>
          <a:p>
            <a:pPr lvl="1"/>
            <a:r>
              <a:rPr lang="en-US" sz="2000" dirty="0">
                <a:solidFill>
                  <a:schemeClr val="tx1"/>
                </a:solidFill>
              </a:rPr>
              <a:t>Sleep</a:t>
            </a:r>
          </a:p>
          <a:p>
            <a:r>
              <a:rPr lang="en-US" sz="2000" dirty="0">
                <a:solidFill>
                  <a:schemeClr val="tx1"/>
                </a:solidFill>
              </a:rPr>
              <a:t>Consider alternative encodings</a:t>
            </a:r>
          </a:p>
          <a:p>
            <a:pPr lvl="1"/>
            <a:r>
              <a:rPr lang="en-US" sz="2000" dirty="0">
                <a:solidFill>
                  <a:schemeClr val="tx1"/>
                </a:solidFill>
              </a:rPr>
              <a:t>URL Encoded, Unicode</a:t>
            </a:r>
          </a:p>
          <a:p>
            <a:r>
              <a:rPr lang="en-US" sz="2000" dirty="0">
                <a:solidFill>
                  <a:schemeClr val="tx1"/>
                </a:solidFill>
              </a:rPr>
              <a:t>Happy Path?</a:t>
            </a:r>
          </a:p>
          <a:p>
            <a:r>
              <a:rPr lang="en-US" sz="2000" dirty="0">
                <a:solidFill>
                  <a:schemeClr val="tx1"/>
                </a:solidFill>
              </a:rPr>
              <a:t>False Negatives?</a:t>
            </a:r>
          </a:p>
          <a:p>
            <a:pPr lvl="1"/>
            <a:r>
              <a:rPr lang="en-US" sz="2000" dirty="0">
                <a:solidFill>
                  <a:schemeClr val="tx1"/>
                </a:solidFill>
              </a:rPr>
              <a:t>Race Condition</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9118766C-B025-DB52-AF57-E5265437FD16}"/>
              </a:ext>
            </a:extLst>
          </p:cNvPr>
          <p:cNvPicPr>
            <a:picLocks noChangeAspect="1"/>
          </p:cNvPicPr>
          <p:nvPr/>
        </p:nvPicPr>
        <p:blipFill>
          <a:blip r:embed="rId3"/>
          <a:stretch>
            <a:fillRect/>
          </a:stretch>
        </p:blipFill>
        <p:spPr>
          <a:xfrm>
            <a:off x="6303395" y="2432992"/>
            <a:ext cx="5105763" cy="2565646"/>
          </a:xfrm>
          <a:prstGeom prst="rect">
            <a:avLst/>
          </a:prstGeom>
        </p:spPr>
      </p:pic>
    </p:spTree>
    <p:extLst>
      <p:ext uri="{BB962C8B-B14F-4D97-AF65-F5344CB8AC3E}">
        <p14:creationId xmlns:p14="http://schemas.microsoft.com/office/powerpoint/2010/main" val="1327322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Test for Audit Logging</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a:bodyPr>
          <a:lstStyle/>
          <a:p>
            <a:r>
              <a:rPr lang="en-US" sz="2000" dirty="0">
                <a:solidFill>
                  <a:schemeClr val="accent1"/>
                </a:solidFill>
                <a:latin typeface="Helvetica" pitchFamily="2" charset="0"/>
              </a:rPr>
              <a:t>Problem: </a:t>
            </a:r>
            <a:r>
              <a:rPr lang="en-US" dirty="0"/>
              <a:t>We’ve solved our audit logging problem, but we have no way to ensure we don’t regress!</a:t>
            </a:r>
          </a:p>
          <a:p>
            <a:pPr marL="0" indent="0">
              <a:buNone/>
            </a:pPr>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Implement a test for controllers that we’ve fixed</a:t>
            </a:r>
          </a:p>
          <a:p>
            <a:pPr marL="457200" indent="-457200">
              <a:buFont typeface="+mj-lt"/>
              <a:buAutoNum type="arabicPeriod"/>
            </a:pPr>
            <a:r>
              <a:rPr lang="en-US" dirty="0"/>
              <a:t>Ensure that audit log events are emitted.</a:t>
            </a:r>
          </a:p>
          <a:p>
            <a:pPr marL="457200" lvl="1" indent="0">
              <a:buNone/>
            </a:pPr>
            <a:endParaRPr lang="en-US" sz="1800" dirty="0">
              <a:latin typeface="Helvetica Light" panose="020B0403020202020204" pitchFamily="34" charset="0"/>
            </a:endParaRPr>
          </a:p>
          <a:p>
            <a:r>
              <a:rPr lang="en-US" sz="2000" dirty="0">
                <a:solidFill>
                  <a:schemeClr val="accent1"/>
                </a:solidFill>
                <a:latin typeface="Helvetica" pitchFamily="2" charset="0"/>
              </a:rPr>
              <a:t>Hints:</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Revert/comment previous changes</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Create integration tests, which fail.</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Re-Introduce logic</a:t>
            </a: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6946592" y="1638300"/>
            <a:ext cx="3581400" cy="3581400"/>
          </a:xfrm>
          <a:prstGeom prst="rect">
            <a:avLst/>
          </a:prstGeom>
        </p:spPr>
      </p:pic>
    </p:spTree>
    <p:extLst>
      <p:ext uri="{BB962C8B-B14F-4D97-AF65-F5344CB8AC3E}">
        <p14:creationId xmlns:p14="http://schemas.microsoft.com/office/powerpoint/2010/main" val="4280957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Mike McCabe</a:t>
            </a:r>
            <a:br>
              <a:rPr lang="en-US" dirty="0">
                <a:latin typeface="Helvetica" pitchFamily="2" charset="0"/>
              </a:rPr>
            </a:br>
            <a:r>
              <a:rPr lang="en-US" sz="3600" i="1" dirty="0">
                <a:latin typeface="Helvetica" pitchFamily="2" charset="0"/>
              </a:rPr>
              <a:t>@mccabe615</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p:txBody>
          <a:bodyPr>
            <a:normAutofit/>
          </a:bodyPr>
          <a:lstStyle/>
          <a:p>
            <a:r>
              <a:rPr lang="en-US" sz="2000" b="1" dirty="0">
                <a:solidFill>
                  <a:schemeClr val="tx1"/>
                </a:solidFill>
                <a:latin typeface="Helvetica Light" panose="020B0403020202020204" pitchFamily="34" charset="0"/>
              </a:rPr>
              <a:t>Current:</a:t>
            </a:r>
          </a:p>
          <a:p>
            <a:pPr lvl="1"/>
            <a:r>
              <a:rPr lang="en-US" dirty="0"/>
              <a:t>CEO, Cloud Security Partners</a:t>
            </a:r>
          </a:p>
          <a:p>
            <a:pPr lvl="2"/>
            <a:r>
              <a:rPr lang="en-US" dirty="0"/>
              <a:t>Help companies with their cloud security challenges</a:t>
            </a:r>
          </a:p>
          <a:p>
            <a:pPr lvl="2"/>
            <a:endParaRPr lang="en-US" dirty="0"/>
          </a:p>
          <a:p>
            <a:r>
              <a:rPr lang="en-US" dirty="0"/>
              <a:t>Passionate about Infra. As Code (IAC)</a:t>
            </a:r>
          </a:p>
          <a:p>
            <a:r>
              <a:rPr lang="en-US" dirty="0"/>
              <a:t>Leader: OWASP </a:t>
            </a:r>
            <a:r>
              <a:rPr lang="en-US" dirty="0" err="1"/>
              <a:t>NoVA</a:t>
            </a:r>
            <a:r>
              <a:rPr lang="en-US" dirty="0"/>
              <a:t> Chapter</a:t>
            </a:r>
          </a:p>
          <a:p>
            <a:r>
              <a:rPr lang="en-US" dirty="0"/>
              <a:t>Cohost: </a:t>
            </a:r>
            <a:r>
              <a:rPr lang="en-US" i="1" dirty="0"/>
              <a:t>Relating to </a:t>
            </a:r>
            <a:r>
              <a:rPr lang="en-US" i="1" dirty="0" err="1"/>
              <a:t>DevSecOps</a:t>
            </a:r>
            <a:r>
              <a:rPr lang="en-US" i="1" dirty="0"/>
              <a:t> </a:t>
            </a:r>
            <a:r>
              <a:rPr lang="en-US" dirty="0"/>
              <a:t>Podcast</a:t>
            </a:r>
          </a:p>
          <a:p>
            <a:pPr marL="914400" lvl="2" indent="0">
              <a:buNone/>
            </a:pPr>
            <a:endParaRPr lang="en-US" dirty="0"/>
          </a:p>
          <a:p>
            <a:pPr marL="0" indent="0">
              <a:buNone/>
            </a:pPr>
            <a:endParaRPr lang="en-US" i="1" dirty="0">
              <a:solidFill>
                <a:schemeClr val="tx1"/>
              </a:solidFill>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070757"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FB6FA457-C1BB-839D-AC8A-87CE818285CD}"/>
              </a:ext>
            </a:extLst>
          </p:cNvPr>
          <p:cNvPicPr>
            <a:picLocks noChangeAspect="1"/>
          </p:cNvPicPr>
          <p:nvPr/>
        </p:nvPicPr>
        <p:blipFill rotWithShape="1">
          <a:blip r:embed="rId3"/>
          <a:srcRect l="30283" t="10766" b="7160"/>
          <a:stretch/>
        </p:blipFill>
        <p:spPr>
          <a:xfrm>
            <a:off x="6875268" y="2239489"/>
            <a:ext cx="2181311" cy="470035"/>
          </a:xfrm>
          <a:prstGeom prst="rect">
            <a:avLst/>
          </a:prstGeom>
        </p:spPr>
      </p:pic>
      <p:pic>
        <p:nvPicPr>
          <p:cNvPr id="2050" name="Picture 2" descr="page2image10440640">
            <a:extLst>
              <a:ext uri="{FF2B5EF4-FFF2-40B4-BE49-F238E27FC236}">
                <a16:creationId xmlns:a16="http://schemas.microsoft.com/office/drawing/2014/main" id="{D6A2C4AF-A847-E721-4D67-FF189ED9ADB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2265459"/>
            <a:ext cx="705053" cy="470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8478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69272-51C8-8893-0E28-0B8D47D7582E}"/>
              </a:ext>
            </a:extLst>
          </p:cNvPr>
          <p:cNvSpPr>
            <a:spLocks noGrp="1"/>
          </p:cNvSpPr>
          <p:nvPr>
            <p:ph type="title"/>
          </p:nvPr>
        </p:nvSpPr>
        <p:spPr/>
        <p:txBody>
          <a:bodyPr/>
          <a:lstStyle/>
          <a:p>
            <a:r>
              <a:rPr lang="en-US" dirty="0"/>
              <a:t>Spoiler</a:t>
            </a:r>
          </a:p>
        </p:txBody>
      </p:sp>
      <p:sp>
        <p:nvSpPr>
          <p:cNvPr id="11" name="Content Placeholder 10">
            <a:extLst>
              <a:ext uri="{FF2B5EF4-FFF2-40B4-BE49-F238E27FC236}">
                <a16:creationId xmlns:a16="http://schemas.microsoft.com/office/drawing/2014/main" id="{85FB7538-9021-9347-425B-7F4F19945F64}"/>
              </a:ext>
            </a:extLst>
          </p:cNvPr>
          <p:cNvSpPr>
            <a:spLocks noGrp="1"/>
          </p:cNvSpPr>
          <p:nvPr>
            <p:ph idx="1"/>
          </p:nvPr>
        </p:nvSpPr>
        <p:spPr>
          <a:xfrm>
            <a:off x="622536" y="1532324"/>
            <a:ext cx="8596668" cy="3880773"/>
          </a:xfrm>
        </p:spPr>
        <p:txBody>
          <a:bodyPr/>
          <a:lstStyle/>
          <a:p>
            <a:r>
              <a:rPr lang="en-US" dirty="0"/>
              <a:t>Create a new test for cart:</a:t>
            </a:r>
          </a:p>
          <a:p>
            <a:pPr lvl="1"/>
            <a:r>
              <a:rPr lang="en-US" dirty="0"/>
              <a:t>Test/integration/</a:t>
            </a:r>
            <a:r>
              <a:rPr lang="en-US" dirty="0" err="1"/>
              <a:t>cart_test.rb</a:t>
            </a:r>
            <a:endParaRPr lang="en-US" dirty="0"/>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3" name="Content Placeholder 5" descr="A picture containing toy&#10;&#10;Description automatically generated">
            <a:extLst>
              <a:ext uri="{FF2B5EF4-FFF2-40B4-BE49-F238E27FC236}">
                <a16:creationId xmlns:a16="http://schemas.microsoft.com/office/drawing/2014/main" id="{718DDF59-0102-85F6-6886-7CBFF02D05F2}"/>
              </a:ext>
            </a:extLst>
          </p:cNvPr>
          <p:cNvPicPr>
            <a:picLocks noChangeAspect="1"/>
          </p:cNvPicPr>
          <p:nvPr/>
        </p:nvPicPr>
        <p:blipFill rotWithShape="1">
          <a:blip r:embed="rId3"/>
          <a:srcRect l="15501" r="20726"/>
          <a:stretch/>
        </p:blipFill>
        <p:spPr>
          <a:xfrm>
            <a:off x="7195918" y="-513490"/>
            <a:ext cx="4373546" cy="6857990"/>
          </a:xfrm>
          <a:prstGeom prst="rect">
            <a:avLst/>
          </a:prstGeom>
        </p:spPr>
      </p:pic>
      <p:pic>
        <p:nvPicPr>
          <p:cNvPr id="5" name="Picture 4" descr="Text&#10;&#10;Description automatically generated">
            <a:extLst>
              <a:ext uri="{FF2B5EF4-FFF2-40B4-BE49-F238E27FC236}">
                <a16:creationId xmlns:a16="http://schemas.microsoft.com/office/drawing/2014/main" id="{DF5CD5F2-89B3-4198-6B10-081F6302FF4E}"/>
              </a:ext>
            </a:extLst>
          </p:cNvPr>
          <p:cNvPicPr>
            <a:picLocks noChangeAspect="1"/>
          </p:cNvPicPr>
          <p:nvPr/>
        </p:nvPicPr>
        <p:blipFill>
          <a:blip r:embed="rId4"/>
          <a:stretch>
            <a:fillRect/>
          </a:stretch>
        </p:blipFill>
        <p:spPr>
          <a:xfrm>
            <a:off x="567738" y="2622934"/>
            <a:ext cx="6491170" cy="3418427"/>
          </a:xfrm>
          <a:prstGeom prst="rect">
            <a:avLst/>
          </a:prstGeom>
        </p:spPr>
      </p:pic>
    </p:spTree>
    <p:extLst>
      <p:ext uri="{BB962C8B-B14F-4D97-AF65-F5344CB8AC3E}">
        <p14:creationId xmlns:p14="http://schemas.microsoft.com/office/powerpoint/2010/main" val="37829432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ubble sheet test paper and pencil">
            <a:extLst>
              <a:ext uri="{FF2B5EF4-FFF2-40B4-BE49-F238E27FC236}">
                <a16:creationId xmlns:a16="http://schemas.microsoft.com/office/drawing/2014/main" id="{A244227C-BD3A-7461-8125-62C994D48B02}"/>
              </a:ext>
            </a:extLst>
          </p:cNvPr>
          <p:cNvPicPr>
            <a:picLocks noChangeAspect="1"/>
          </p:cNvPicPr>
          <p:nvPr/>
        </p:nvPicPr>
        <p:blipFill rotWithShape="1">
          <a:blip r:embed="rId2">
            <a:alphaModFix amt="40000"/>
          </a:blip>
          <a:srcRect t="5252" b="8209"/>
          <a:stretch/>
        </p:blipFill>
        <p:spPr>
          <a:xfrm>
            <a:off x="20" y="10"/>
            <a:ext cx="12191980" cy="6857990"/>
          </a:xfrm>
          <a:prstGeom prst="rect">
            <a:avLst/>
          </a:prstGeom>
        </p:spPr>
      </p:pic>
      <p:sp>
        <p:nvSpPr>
          <p:cNvPr id="2" name="Title 1">
            <a:extLst>
              <a:ext uri="{FF2B5EF4-FFF2-40B4-BE49-F238E27FC236}">
                <a16:creationId xmlns:a16="http://schemas.microsoft.com/office/drawing/2014/main" id="{80D7FAD5-0992-9062-A1EA-F5CFAFBE7F9D}"/>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lang="en-US" sz="7200" cap="all" dirty="0"/>
              <a:t>One last test</a:t>
            </a:r>
          </a:p>
        </p:txBody>
      </p:sp>
      <p:pic>
        <p:nvPicPr>
          <p:cNvPr id="3" name="Picture 2" descr="page2image10356416">
            <a:extLst>
              <a:ext uri="{FF2B5EF4-FFF2-40B4-BE49-F238E27FC236}">
                <a16:creationId xmlns:a16="http://schemas.microsoft.com/office/drawing/2014/main" id="{057EB181-828F-4D00-C47E-54265A0E1CBC}"/>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6130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69352-B76E-0A79-F67F-8292D0AA7DF5}"/>
              </a:ext>
            </a:extLst>
          </p:cNvPr>
          <p:cNvSpPr>
            <a:spLocks noGrp="1"/>
          </p:cNvSpPr>
          <p:nvPr>
            <p:ph type="title"/>
          </p:nvPr>
        </p:nvSpPr>
        <p:spPr>
          <a:xfrm>
            <a:off x="764718" y="936927"/>
            <a:ext cx="3176246" cy="3000139"/>
          </a:xfrm>
        </p:spPr>
        <p:txBody>
          <a:bodyPr vert="horz" lIns="91440" tIns="45720" rIns="91440" bIns="45720" rtlCol="0" anchor="b">
            <a:normAutofit/>
          </a:bodyPr>
          <a:lstStyle/>
          <a:p>
            <a:r>
              <a:rPr lang="en-US" sz="4800" cap="all" dirty="0"/>
              <a:t>Goal?</a:t>
            </a:r>
          </a:p>
        </p:txBody>
      </p:sp>
      <p:sp>
        <p:nvSpPr>
          <p:cNvPr id="6" name="Text Placeholder 2">
            <a:extLst>
              <a:ext uri="{FF2B5EF4-FFF2-40B4-BE49-F238E27FC236}">
                <a16:creationId xmlns:a16="http://schemas.microsoft.com/office/drawing/2014/main" id="{D7A30AA4-9D36-0C6C-3F84-AA40CF46D909}"/>
              </a:ext>
            </a:extLst>
          </p:cNvPr>
          <p:cNvSpPr txBox="1">
            <a:spLocks/>
          </p:cNvSpPr>
          <p:nvPr/>
        </p:nvSpPr>
        <p:spPr>
          <a:xfrm>
            <a:off x="3647887" y="4404797"/>
            <a:ext cx="6900380" cy="1656413"/>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ctr">
              <a:lnSpc>
                <a:spcPct val="112000"/>
              </a:lnSpc>
              <a:spcBef>
                <a:spcPts val="0"/>
              </a:spcBef>
              <a:spcAft>
                <a:spcPts val="600"/>
              </a:spcAft>
              <a:buNone/>
            </a:pPr>
            <a:r>
              <a:rPr lang="en-US" dirty="0">
                <a:solidFill>
                  <a:schemeClr val="accent2"/>
                </a:solidFill>
              </a:rPr>
              <a:t>https://</a:t>
            </a:r>
            <a:r>
              <a:rPr lang="en-US" dirty="0" err="1">
                <a:solidFill>
                  <a:schemeClr val="accent2"/>
                </a:solidFill>
              </a:rPr>
              <a:t>github.com</a:t>
            </a:r>
            <a:r>
              <a:rPr lang="en-US" dirty="0">
                <a:solidFill>
                  <a:schemeClr val="accent2"/>
                </a:solidFill>
              </a:rPr>
              <a:t>/mastodon/mastodon</a:t>
            </a:r>
          </a:p>
        </p:txBody>
      </p:sp>
      <p:pic>
        <p:nvPicPr>
          <p:cNvPr id="7" name="Picture 2" descr="page2image10356416">
            <a:extLst>
              <a:ext uri="{FF2B5EF4-FFF2-40B4-BE49-F238E27FC236}">
                <a16:creationId xmlns:a16="http://schemas.microsoft.com/office/drawing/2014/main" id="{64A5DD7C-0FFA-D90B-74BA-A9B5CCEFD782}"/>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screenshot of a computer&#10;&#10;Description automatically generated with medium confidence">
            <a:extLst>
              <a:ext uri="{FF2B5EF4-FFF2-40B4-BE49-F238E27FC236}">
                <a16:creationId xmlns:a16="http://schemas.microsoft.com/office/drawing/2014/main" id="{D4ED1B24-55BE-5652-040E-C1077059047F}"/>
              </a:ext>
            </a:extLst>
          </p:cNvPr>
          <p:cNvPicPr>
            <a:picLocks noChangeAspect="1"/>
          </p:cNvPicPr>
          <p:nvPr/>
        </p:nvPicPr>
        <p:blipFill>
          <a:blip r:embed="rId3"/>
          <a:stretch>
            <a:fillRect/>
          </a:stretch>
        </p:blipFill>
        <p:spPr>
          <a:xfrm>
            <a:off x="3529875" y="883873"/>
            <a:ext cx="8300332" cy="3465389"/>
          </a:xfrm>
          <a:prstGeom prst="rect">
            <a:avLst/>
          </a:prstGeom>
        </p:spPr>
      </p:pic>
    </p:spTree>
    <p:extLst>
      <p:ext uri="{BB962C8B-B14F-4D97-AF65-F5344CB8AC3E}">
        <p14:creationId xmlns:p14="http://schemas.microsoft.com/office/powerpoint/2010/main" val="20634485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sz="3600" dirty="0"/>
              <a:t>Prevent rendering of </a:t>
            </a:r>
            <a:r>
              <a:rPr lang="en-US" sz="3600" u="sng" dirty="0"/>
              <a:t>script</a:t>
            </a:r>
            <a:r>
              <a:rPr lang="en-US" sz="3600" dirty="0"/>
              <a:t> tags</a:t>
            </a:r>
            <a:endParaRPr lang="en-US" dirty="0">
              <a:latin typeface="Helvetica" pitchFamily="2" charset="0"/>
            </a:endParaRPr>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52BDD531-D506-9D5C-6FE1-C129DD7A117B}"/>
              </a:ext>
            </a:extLst>
          </p:cNvPr>
          <p:cNvSpPr>
            <a:spLocks noGrp="1"/>
          </p:cNvSpPr>
          <p:nvPr>
            <p:ph idx="1"/>
          </p:nvPr>
        </p:nvSpPr>
        <p:spPr>
          <a:xfrm>
            <a:off x="677334" y="2160589"/>
            <a:ext cx="5231097" cy="3880773"/>
          </a:xfrm>
        </p:spPr>
        <p:txBody>
          <a:bodyPr/>
          <a:lstStyle/>
          <a:p>
            <a:r>
              <a:rPr lang="en-US" dirty="0"/>
              <a:t>What if input is lowercased, normalized, </a:t>
            </a:r>
            <a:r>
              <a:rPr lang="en-US" dirty="0" err="1"/>
              <a:t>etc</a:t>
            </a:r>
            <a:r>
              <a:rPr lang="en-US" dirty="0"/>
              <a:t>?</a:t>
            </a:r>
          </a:p>
          <a:p>
            <a:r>
              <a:rPr lang="en-US" dirty="0"/>
              <a:t>What if comparison is for equality, and not substring/match?</a:t>
            </a:r>
          </a:p>
          <a:p>
            <a:r>
              <a:rPr lang="en-US" dirty="0"/>
              <a:t>Are there tests for other attributes?</a:t>
            </a:r>
          </a:p>
          <a:p>
            <a:r>
              <a:rPr lang="en-US" dirty="0"/>
              <a:t>What about malicious ID’s?</a:t>
            </a:r>
          </a:p>
          <a:p>
            <a:r>
              <a:rPr lang="en-US" dirty="0"/>
              <a:t>Which are the legitimate classes?</a:t>
            </a:r>
          </a:p>
          <a:p>
            <a:endParaRPr lang="en-US" dirty="0"/>
          </a:p>
        </p:txBody>
      </p:sp>
      <p:pic>
        <p:nvPicPr>
          <p:cNvPr id="4" name="Picture 3" descr="A screenshot of a computer&#10;&#10;Description automatically generated with medium confidence">
            <a:extLst>
              <a:ext uri="{FF2B5EF4-FFF2-40B4-BE49-F238E27FC236}">
                <a16:creationId xmlns:a16="http://schemas.microsoft.com/office/drawing/2014/main" id="{2918C090-7E43-F3AD-F923-5C760655CA7E}"/>
              </a:ext>
            </a:extLst>
          </p:cNvPr>
          <p:cNvPicPr>
            <a:picLocks noChangeAspect="1"/>
          </p:cNvPicPr>
          <p:nvPr/>
        </p:nvPicPr>
        <p:blipFill>
          <a:blip r:embed="rId3"/>
          <a:stretch>
            <a:fillRect/>
          </a:stretch>
        </p:blipFill>
        <p:spPr>
          <a:xfrm>
            <a:off x="5555944" y="2816626"/>
            <a:ext cx="6636056" cy="2770554"/>
          </a:xfrm>
          <a:prstGeom prst="rect">
            <a:avLst/>
          </a:prstGeom>
        </p:spPr>
      </p:pic>
    </p:spTree>
    <p:extLst>
      <p:ext uri="{BB962C8B-B14F-4D97-AF65-F5344CB8AC3E}">
        <p14:creationId xmlns:p14="http://schemas.microsoft.com/office/powerpoint/2010/main" val="2172640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dirty="0"/>
              <a:t>Advice for designing tests</a:t>
            </a:r>
            <a:endParaRPr lang="en-US" dirty="0">
              <a:latin typeface="Helvetica" pitchFamily="2" charset="0"/>
            </a:endParaRPr>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Content Placeholder 2">
            <a:extLst>
              <a:ext uri="{FF2B5EF4-FFF2-40B4-BE49-F238E27FC236}">
                <a16:creationId xmlns:a16="http://schemas.microsoft.com/office/drawing/2014/main" id="{AEB8ED18-02B8-0AF1-08B5-293A349F71F5}"/>
              </a:ext>
            </a:extLst>
          </p:cNvPr>
          <p:cNvGraphicFramePr>
            <a:graphicFrameLocks/>
          </p:cNvGraphicFramePr>
          <p:nvPr>
            <p:extLst>
              <p:ext uri="{D42A27DB-BD31-4B8C-83A1-F6EECF244321}">
                <p14:modId xmlns:p14="http://schemas.microsoft.com/office/powerpoint/2010/main" val="591248523"/>
              </p:ext>
            </p:extLst>
          </p:nvPr>
        </p:nvGraphicFramePr>
        <p:xfrm>
          <a:off x="1216956" y="1403175"/>
          <a:ext cx="7517423" cy="50702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51428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69272-51C8-8893-0E28-0B8D47D7582E}"/>
              </a:ext>
            </a:extLst>
          </p:cNvPr>
          <p:cNvSpPr>
            <a:spLocks noGrp="1"/>
          </p:cNvSpPr>
          <p:nvPr>
            <p:ph type="title"/>
          </p:nvPr>
        </p:nvSpPr>
        <p:spPr>
          <a:xfrm>
            <a:off x="677334" y="609600"/>
            <a:ext cx="3730543" cy="1320800"/>
          </a:xfrm>
        </p:spPr>
        <p:txBody>
          <a:bodyPr/>
          <a:lstStyle/>
          <a:p>
            <a:r>
              <a:rPr lang="en-US" sz="3600" dirty="0"/>
              <a:t>Permutations: An Easy Win</a:t>
            </a:r>
            <a:endParaRPr lang="en-US" dirty="0"/>
          </a:p>
        </p:txBody>
      </p:sp>
      <p:sp>
        <p:nvSpPr>
          <p:cNvPr id="11" name="Content Placeholder 10">
            <a:extLst>
              <a:ext uri="{FF2B5EF4-FFF2-40B4-BE49-F238E27FC236}">
                <a16:creationId xmlns:a16="http://schemas.microsoft.com/office/drawing/2014/main" id="{85FB7538-9021-9347-425B-7F4F19945F64}"/>
              </a:ext>
            </a:extLst>
          </p:cNvPr>
          <p:cNvSpPr>
            <a:spLocks noGrp="1"/>
          </p:cNvSpPr>
          <p:nvPr>
            <p:ph idx="1"/>
          </p:nvPr>
        </p:nvSpPr>
        <p:spPr>
          <a:xfrm>
            <a:off x="677334" y="2160589"/>
            <a:ext cx="3936952" cy="3880773"/>
          </a:xfrm>
        </p:spPr>
        <p:txBody>
          <a:bodyPr/>
          <a:lstStyle/>
          <a:p>
            <a:r>
              <a:rPr lang="en-US" dirty="0"/>
              <a:t>Reusable solution to test for encoding concerns</a:t>
            </a:r>
          </a:p>
          <a:p>
            <a:r>
              <a:rPr lang="en-US" dirty="0"/>
              <a:t>Reduce risk of input-transformation causing false negatives.</a:t>
            </a:r>
          </a:p>
          <a:p>
            <a:r>
              <a:rPr lang="en-US" dirty="0"/>
              <a:t>Should be used as both input and output tests</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7" name="Content Placeholder 6" descr="Text&#10;&#10;Description automatically generated">
            <a:extLst>
              <a:ext uri="{FF2B5EF4-FFF2-40B4-BE49-F238E27FC236}">
                <a16:creationId xmlns:a16="http://schemas.microsoft.com/office/drawing/2014/main" id="{66F55503-3B6F-0D37-0F77-6A7B1F977B05}"/>
              </a:ext>
            </a:extLst>
          </p:cNvPr>
          <p:cNvPicPr>
            <a:picLocks noChangeAspect="1"/>
          </p:cNvPicPr>
          <p:nvPr/>
        </p:nvPicPr>
        <p:blipFill>
          <a:blip r:embed="rId3"/>
          <a:stretch>
            <a:fillRect/>
          </a:stretch>
        </p:blipFill>
        <p:spPr>
          <a:xfrm>
            <a:off x="4614286" y="725245"/>
            <a:ext cx="6900380" cy="5407509"/>
          </a:xfrm>
          <a:prstGeom prst="rect">
            <a:avLst/>
          </a:prstGeom>
        </p:spPr>
      </p:pic>
    </p:spTree>
    <p:extLst>
      <p:ext uri="{BB962C8B-B14F-4D97-AF65-F5344CB8AC3E}">
        <p14:creationId xmlns:p14="http://schemas.microsoft.com/office/powerpoint/2010/main" val="10945631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sz="6600" dirty="0">
                <a:solidFill>
                  <a:schemeClr val="bg1"/>
                </a:solidFill>
              </a:rPr>
              <a:t>Designing for Extensibility</a:t>
            </a:r>
            <a:endParaRPr lang="en-US" sz="6600" dirty="0">
              <a:solidFill>
                <a:schemeClr val="bg1"/>
              </a:solidFill>
              <a:latin typeface="Helvetica" pitchFamily="2" charset="0"/>
            </a:endParaRPr>
          </a:p>
        </p:txBody>
      </p:sp>
      <p:sp>
        <p:nvSpPr>
          <p:cNvPr id="6" name="Subtitle 5">
            <a:extLst>
              <a:ext uri="{FF2B5EF4-FFF2-40B4-BE49-F238E27FC236}">
                <a16:creationId xmlns:a16="http://schemas.microsoft.com/office/drawing/2014/main" id="{831756FB-E27E-0382-A101-4FCA173FFF94}"/>
              </a:ext>
            </a:extLst>
          </p:cNvPr>
          <p:cNvSpPr>
            <a:spLocks noGrp="1"/>
          </p:cNvSpPr>
          <p:nvPr>
            <p:ph type="subTitle" idx="1"/>
          </p:nvPr>
        </p:nvSpPr>
        <p:spPr>
          <a:xfrm>
            <a:off x="1507067" y="4050836"/>
            <a:ext cx="7766936" cy="1096899"/>
          </a:xfrm>
        </p:spPr>
        <p:txBody>
          <a:bodyPr/>
          <a:lstStyle/>
          <a:p>
            <a:r>
              <a:rPr lang="en-US" sz="2400" dirty="0">
                <a:solidFill>
                  <a:schemeClr val="bg1"/>
                </a:solidFill>
                <a:latin typeface="Helvetica Light" panose="020B0403020202020204" pitchFamily="34" charset="0"/>
              </a:rPr>
              <a:t>Product will change, prepare for exceptions.</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19310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a:xfrm>
            <a:off x="677334" y="3261300"/>
            <a:ext cx="8596668" cy="1320800"/>
          </a:xfrm>
        </p:spPr>
        <p:txBody>
          <a:bodyPr>
            <a:normAutofit/>
          </a:bodyPr>
          <a:lstStyle/>
          <a:p>
            <a:r>
              <a:rPr lang="en-US" sz="3600" dirty="0"/>
              <a:t>SELECT password FROM users </a:t>
            </a:r>
            <a:r>
              <a:rPr lang="en-US" sz="3600" dirty="0">
                <a:cs typeface="Courier New" panose="02070309020205020404" pitchFamily="49" charset="0"/>
              </a:rPr>
              <a:t>WHERE</a:t>
            </a:r>
            <a:r>
              <a:rPr lang="en-US" sz="3600" dirty="0">
                <a:latin typeface="Courier New" panose="02070309020205020404" pitchFamily="49" charset="0"/>
                <a:cs typeface="Courier New" panose="02070309020205020404" pitchFamily="49" charset="0"/>
              </a:rPr>
              <a:t> id=$id</a:t>
            </a:r>
            <a:endParaRPr lang="en-US" dirty="0">
              <a:latin typeface="Courier New" panose="02070309020205020404" pitchFamily="49" charset="0"/>
              <a:cs typeface="Courier New" panose="02070309020205020404" pitchFamily="49" charset="0"/>
            </a:endParaRPr>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EC6BB8FA-732A-47D7-A352-6910F8869E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975300"/>
            <a:ext cx="9486900" cy="2286000"/>
          </a:xfrm>
          <a:prstGeom prst="rect">
            <a:avLst/>
          </a:prstGeom>
          <a:solidFill>
            <a:schemeClr val="bg1"/>
          </a:solidFill>
        </p:spPr>
      </p:pic>
    </p:spTree>
    <p:extLst>
      <p:ext uri="{BB962C8B-B14F-4D97-AF65-F5344CB8AC3E}">
        <p14:creationId xmlns:p14="http://schemas.microsoft.com/office/powerpoint/2010/main" val="1634302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sz="3600" cap="none" dirty="0"/>
              <a:t>SELECT </a:t>
            </a:r>
            <a:r>
              <a:rPr lang="en-US" sz="3600" cap="none" dirty="0" err="1"/>
              <a:t>createdAt</a:t>
            </a:r>
            <a:r>
              <a:rPr lang="en-US" sz="3600" cap="none" dirty="0"/>
              <a:t> FROM </a:t>
            </a:r>
            <a:r>
              <a:rPr lang="en-US" sz="3600" cap="none" dirty="0">
                <a:latin typeface="Courier New" panose="02070309020205020404" pitchFamily="49" charset="0"/>
                <a:cs typeface="Courier New" panose="02070309020205020404" pitchFamily="49" charset="0"/>
              </a:rPr>
              <a:t>$</a:t>
            </a:r>
            <a:r>
              <a:rPr lang="en-US" sz="3600" cap="none" dirty="0" err="1">
                <a:latin typeface="Courier New" panose="02070309020205020404" pitchFamily="49" charset="0"/>
                <a:cs typeface="Courier New" panose="02070309020205020404" pitchFamily="49" charset="0"/>
              </a:rPr>
              <a:t>tablename</a:t>
            </a:r>
            <a:r>
              <a:rPr lang="en-US" sz="3600" cap="none" dirty="0">
                <a:latin typeface="Courier New" panose="02070309020205020404" pitchFamily="49" charset="0"/>
                <a:cs typeface="Courier New" panose="02070309020205020404" pitchFamily="49" charset="0"/>
              </a:rPr>
              <a:t> </a:t>
            </a:r>
            <a:r>
              <a:rPr lang="en-US" sz="3600" cap="none" dirty="0"/>
              <a:t>WHERE </a:t>
            </a:r>
            <a:r>
              <a:rPr lang="en-US" sz="3600" cap="none" dirty="0">
                <a:latin typeface="Courier New" panose="02070309020205020404" pitchFamily="49" charset="0"/>
                <a:cs typeface="Courier New" panose="02070309020205020404" pitchFamily="49" charset="0"/>
              </a:rPr>
              <a:t>country=‘de’</a:t>
            </a:r>
            <a:endParaRPr lang="en-US" dirty="0">
              <a:latin typeface="Courier New" panose="02070309020205020404" pitchFamily="49" charset="0"/>
              <a:cs typeface="Courier New" panose="02070309020205020404" pitchFamily="49" charset="0"/>
            </a:endParaRPr>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52BDD531-D506-9D5C-6FE1-C129DD7A117B}"/>
              </a:ext>
            </a:extLst>
          </p:cNvPr>
          <p:cNvSpPr>
            <a:spLocks noGrp="1"/>
          </p:cNvSpPr>
          <p:nvPr>
            <p:ph idx="1"/>
          </p:nvPr>
        </p:nvSpPr>
        <p:spPr>
          <a:xfrm>
            <a:off x="677334" y="2160588"/>
            <a:ext cx="8596668" cy="3880773"/>
          </a:xfrm>
        </p:spPr>
        <p:txBody>
          <a:bodyPr/>
          <a:lstStyle/>
          <a:p>
            <a:r>
              <a:rPr lang="en-US" dirty="0"/>
              <a:t>What’s the solution here?</a:t>
            </a:r>
          </a:p>
          <a:p>
            <a:endParaRPr lang="en-US" dirty="0"/>
          </a:p>
        </p:txBody>
      </p:sp>
      <p:sp>
        <p:nvSpPr>
          <p:cNvPr id="22" name="Rectangle 21">
            <a:extLst>
              <a:ext uri="{FF2B5EF4-FFF2-40B4-BE49-F238E27FC236}">
                <a16:creationId xmlns:a16="http://schemas.microsoft.com/office/drawing/2014/main" id="{E5FA06BA-F1C2-5515-3BCC-1EDF2EAC7BEB}"/>
              </a:ext>
            </a:extLst>
          </p:cNvPr>
          <p:cNvSpPr/>
          <p:nvPr/>
        </p:nvSpPr>
        <p:spPr>
          <a:xfrm>
            <a:off x="3769374" y="2650812"/>
            <a:ext cx="2412587" cy="3170099"/>
          </a:xfrm>
          <a:prstGeom prst="rect">
            <a:avLst/>
          </a:prstGeom>
          <a:noFill/>
        </p:spPr>
        <p:txBody>
          <a:bodyPr wrap="square" lIns="91440" tIns="45720" rIns="91440" bIns="45720">
            <a:spAutoFit/>
          </a:bodyPr>
          <a:lstStyle/>
          <a:p>
            <a:pPr algn="ctr"/>
            <a:r>
              <a:rPr lang="en-US" sz="20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t>
            </a:r>
          </a:p>
        </p:txBody>
      </p:sp>
    </p:spTree>
    <p:extLst>
      <p:ext uri="{BB962C8B-B14F-4D97-AF65-F5344CB8AC3E}">
        <p14:creationId xmlns:p14="http://schemas.microsoft.com/office/powerpoint/2010/main" val="14809465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dirty="0">
                <a:latin typeface="Helvetica" pitchFamily="2" charset="0"/>
              </a:rPr>
              <a:t>Parameterized Queries Won’t Mitigate Risk</a:t>
            </a:r>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52BDD531-D506-9D5C-6FE1-C129DD7A117B}"/>
              </a:ext>
            </a:extLst>
          </p:cNvPr>
          <p:cNvSpPr>
            <a:spLocks noGrp="1"/>
          </p:cNvSpPr>
          <p:nvPr>
            <p:ph idx="1"/>
          </p:nvPr>
        </p:nvSpPr>
        <p:spPr/>
        <p:txBody>
          <a:bodyPr/>
          <a:lstStyle/>
          <a:p>
            <a:r>
              <a:rPr lang="en-US" dirty="0"/>
              <a:t>Table name cannot be parameterized.</a:t>
            </a:r>
          </a:p>
          <a:p>
            <a:endParaRPr lang="en-US" dirty="0"/>
          </a:p>
          <a:p>
            <a:r>
              <a:rPr lang="en-US" dirty="0"/>
              <a:t>An alternative: </a:t>
            </a:r>
            <a:r>
              <a:rPr lang="en-US" b="1" dirty="0"/>
              <a:t>allow-listing</a:t>
            </a:r>
            <a:r>
              <a:rPr lang="en-US" dirty="0"/>
              <a:t> known table names.</a:t>
            </a:r>
          </a:p>
          <a:p>
            <a:endParaRPr lang="en-US" dirty="0"/>
          </a:p>
        </p:txBody>
      </p:sp>
    </p:spTree>
    <p:extLst>
      <p:ext uri="{BB962C8B-B14F-4D97-AF65-F5344CB8AC3E}">
        <p14:creationId xmlns:p14="http://schemas.microsoft.com/office/powerpoint/2010/main" val="6766485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A04:2021 – Insecure Design</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p:txBody>
          <a:bodyPr>
            <a:normAutofit/>
          </a:bodyPr>
          <a:lstStyle/>
          <a:p>
            <a:r>
              <a:rPr lang="en-US" sz="2400" dirty="0">
                <a:solidFill>
                  <a:schemeClr val="tx1"/>
                </a:solidFill>
                <a:effectLst/>
                <a:latin typeface="Helvetica Light" panose="020B0403020202020204" pitchFamily="34" charset="0"/>
              </a:rPr>
              <a:t>Focuses on risks related to design and architectural flaws, with a call for more use of threat modeling, secure design patterns, and reference architectures.”</a:t>
            </a:r>
            <a:endParaRPr lang="en-US" sz="2000" dirty="0">
              <a:solidFill>
                <a:schemeClr val="tx1"/>
              </a:solidFill>
              <a:latin typeface="Helvetica Light"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Logo&#10;&#10;Description automatically generated">
            <a:extLst>
              <a:ext uri="{FF2B5EF4-FFF2-40B4-BE49-F238E27FC236}">
                <a16:creationId xmlns:a16="http://schemas.microsoft.com/office/drawing/2014/main" id="{119D4ADF-B003-EB1B-F312-E61D1274A4B1}"/>
              </a:ext>
            </a:extLst>
          </p:cNvPr>
          <p:cNvPicPr>
            <a:picLocks noChangeAspect="1"/>
          </p:cNvPicPr>
          <p:nvPr/>
        </p:nvPicPr>
        <p:blipFill rotWithShape="1">
          <a:blip r:embed="rId3"/>
          <a:srcRect b="10819"/>
          <a:stretch/>
        </p:blipFill>
        <p:spPr>
          <a:xfrm>
            <a:off x="3203365" y="2874741"/>
            <a:ext cx="3544605" cy="3169044"/>
          </a:xfrm>
          <a:prstGeom prst="rect">
            <a:avLst/>
          </a:prstGeom>
        </p:spPr>
      </p:pic>
    </p:spTree>
    <p:extLst>
      <p:ext uri="{BB962C8B-B14F-4D97-AF65-F5344CB8AC3E}">
        <p14:creationId xmlns:p14="http://schemas.microsoft.com/office/powerpoint/2010/main" val="27798630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SQL Injection</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a:bodyPr>
          <a:lstStyle/>
          <a:p>
            <a:r>
              <a:rPr lang="en-US" sz="2000" dirty="0">
                <a:solidFill>
                  <a:schemeClr val="accent1"/>
                </a:solidFill>
                <a:latin typeface="Helvetica" pitchFamily="2" charset="0"/>
              </a:rPr>
              <a:t>Problem: </a:t>
            </a:r>
            <a:r>
              <a:rPr lang="en-US" dirty="0"/>
              <a:t>The application suffers from a SQL Injection vulnerability</a:t>
            </a:r>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Discover the vulnerability</a:t>
            </a:r>
          </a:p>
          <a:p>
            <a:pPr marL="457200" indent="-457200">
              <a:buFont typeface="+mj-lt"/>
              <a:buAutoNum type="arabicPeriod"/>
            </a:pPr>
            <a:r>
              <a:rPr lang="en-US" dirty="0"/>
              <a:t>Mitigate It</a:t>
            </a:r>
          </a:p>
          <a:p>
            <a:pPr marL="457200" indent="-457200">
              <a:buFont typeface="+mj-lt"/>
              <a:buAutoNum type="arabicPeriod"/>
            </a:pPr>
            <a:r>
              <a:rPr lang="en-US" dirty="0"/>
              <a:t>Implement a test, including permutations</a:t>
            </a:r>
          </a:p>
          <a:p>
            <a:pPr marL="457200" lvl="1" indent="0">
              <a:buNone/>
            </a:pPr>
            <a:endParaRPr lang="en-US" sz="1800" dirty="0">
              <a:latin typeface="Helvetica Light" panose="020B0403020202020204" pitchFamily="34" charset="0"/>
            </a:endParaRPr>
          </a:p>
          <a:p>
            <a:r>
              <a:rPr lang="en-US" sz="2000" dirty="0">
                <a:solidFill>
                  <a:schemeClr val="accent1"/>
                </a:solidFill>
                <a:latin typeface="Helvetica" pitchFamily="2" charset="0"/>
              </a:rPr>
              <a:t>Hints:</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Create an allow list of table names: Products, Reviews, Carts.</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Utilize </a:t>
            </a:r>
            <a:r>
              <a:rPr lang="en-US" sz="2000" dirty="0" err="1">
                <a:latin typeface="Courier New" panose="02070309020205020404" pitchFamily="49" charset="0"/>
                <a:cs typeface="Courier New" panose="02070309020205020404" pitchFamily="49" charset="0"/>
              </a:rPr>
              <a:t>before_filter</a:t>
            </a:r>
            <a:r>
              <a:rPr lang="en-US" sz="2000" dirty="0">
                <a:latin typeface="Courier New" panose="02070309020205020404" pitchFamily="49" charset="0"/>
                <a:cs typeface="Courier New" panose="02070309020205020404" pitchFamily="49" charset="0"/>
              </a:rPr>
              <a:t> </a:t>
            </a:r>
            <a:r>
              <a:rPr lang="en-US" sz="2000" dirty="0">
                <a:latin typeface="HELVETICA LIGHT OBLIQUE" panose="020B0403020202020204" pitchFamily="34" charset="0"/>
                <a:cs typeface="Courier New" panose="02070309020205020404" pitchFamily="49" charset="0"/>
              </a:rPr>
              <a:t>to run method before controller action</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Payloads include: quotes, spaces, semicolons</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Payload: table=</a:t>
            </a:r>
            <a:r>
              <a:rPr lang="en-US" sz="2000" dirty="0" err="1">
                <a:latin typeface="HELVETICA LIGHT OBLIQUE" panose="020B0403020202020204" pitchFamily="34" charset="0"/>
                <a:cs typeface="Courier New" panose="02070309020205020404" pitchFamily="49" charset="0"/>
              </a:rPr>
              <a:t>products+union+select+cost+from+Products</a:t>
            </a:r>
            <a:endParaRPr lang="en-US" sz="2000" dirty="0">
              <a:latin typeface="HELVETICA LIGHT OBLIQUE" panose="020B0403020202020204" pitchFamily="34" charset="0"/>
              <a:cs typeface="Courier New" panose="02070309020205020404" pitchFamily="49" charset="0"/>
            </a:endParaRP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6946592" y="1638300"/>
            <a:ext cx="3581400" cy="3581400"/>
          </a:xfrm>
          <a:prstGeom prst="rect">
            <a:avLst/>
          </a:prstGeom>
        </p:spPr>
      </p:pic>
    </p:spTree>
    <p:extLst>
      <p:ext uri="{BB962C8B-B14F-4D97-AF65-F5344CB8AC3E}">
        <p14:creationId xmlns:p14="http://schemas.microsoft.com/office/powerpoint/2010/main" val="1606591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104E2-1342-2A90-49FD-DFE2A778A8DA}"/>
              </a:ext>
            </a:extLst>
          </p:cNvPr>
          <p:cNvSpPr>
            <a:spLocks noGrp="1"/>
          </p:cNvSpPr>
          <p:nvPr>
            <p:ph type="title"/>
          </p:nvPr>
        </p:nvSpPr>
        <p:spPr/>
        <p:txBody>
          <a:bodyPr>
            <a:normAutofit/>
          </a:bodyPr>
          <a:lstStyle/>
          <a:p>
            <a:r>
              <a:rPr lang="en-US" dirty="0"/>
              <a:t>Spoiler</a:t>
            </a:r>
          </a:p>
        </p:txBody>
      </p:sp>
      <p:sp>
        <p:nvSpPr>
          <p:cNvPr id="5" name="Content Placeholder 4">
            <a:extLst>
              <a:ext uri="{FF2B5EF4-FFF2-40B4-BE49-F238E27FC236}">
                <a16:creationId xmlns:a16="http://schemas.microsoft.com/office/drawing/2014/main" id="{50D7FA43-5EB7-4BB9-F35A-8624954EF787}"/>
              </a:ext>
            </a:extLst>
          </p:cNvPr>
          <p:cNvSpPr>
            <a:spLocks noGrp="1"/>
          </p:cNvSpPr>
          <p:nvPr>
            <p:ph sz="half" idx="1"/>
          </p:nvPr>
        </p:nvSpPr>
        <p:spPr/>
        <p:txBody>
          <a:bodyPr>
            <a:normAutofit/>
          </a:bodyPr>
          <a:lstStyle/>
          <a:p>
            <a:r>
              <a:rPr lang="en-US" dirty="0">
                <a:solidFill>
                  <a:schemeClr val="tx1"/>
                </a:solidFill>
                <a:latin typeface="Helvetica Light" panose="020B0403020202020204" pitchFamily="34" charset="0"/>
              </a:rPr>
              <a:t>app/controllers/</a:t>
            </a:r>
            <a:r>
              <a:rPr lang="en-US" dirty="0" err="1">
                <a:solidFill>
                  <a:schemeClr val="tx1"/>
                </a:solidFill>
                <a:latin typeface="Helvetica Light" panose="020B0403020202020204" pitchFamily="34" charset="0"/>
              </a:rPr>
              <a:t>analytics_controller.rb</a:t>
            </a:r>
            <a:endParaRPr lang="en-US" dirty="0">
              <a:solidFill>
                <a:schemeClr val="tx1"/>
              </a:solidFill>
              <a:latin typeface="Helvetica Light" panose="020B0403020202020204" pitchFamily="34" charset="0"/>
            </a:endParaRPr>
          </a:p>
          <a:p>
            <a:r>
              <a:rPr lang="en-US" sz="2000" dirty="0">
                <a:solidFill>
                  <a:schemeClr val="tx1"/>
                </a:solidFill>
                <a:latin typeface="Helvetica Light" panose="020B0403020202020204" pitchFamily="34" charset="0"/>
              </a:rPr>
              <a:t>Utilize framework controls or middleware to introspect parameters.</a:t>
            </a:r>
          </a:p>
          <a:p>
            <a:r>
              <a:rPr lang="en-US" sz="2000" dirty="0">
                <a:solidFill>
                  <a:schemeClr val="tx1"/>
                </a:solidFill>
                <a:latin typeface="Helvetica Light" panose="020B0403020202020204" pitchFamily="34" charset="0"/>
              </a:rPr>
              <a:t>Better: Additionally filter at the method level to provide better traceability.</a:t>
            </a:r>
          </a:p>
          <a:p>
            <a:endParaRPr lang="en-US" dirty="0"/>
          </a:p>
        </p:txBody>
      </p:sp>
      <p:sp>
        <p:nvSpPr>
          <p:cNvPr id="3" name="Content Placeholder 2">
            <a:extLst>
              <a:ext uri="{FF2B5EF4-FFF2-40B4-BE49-F238E27FC236}">
                <a16:creationId xmlns:a16="http://schemas.microsoft.com/office/drawing/2014/main" id="{7EDFA201-64B0-A869-5A4D-2A6C8DC53855}"/>
              </a:ext>
            </a:extLst>
          </p:cNvPr>
          <p:cNvSpPr>
            <a:spLocks noGrp="1"/>
          </p:cNvSpPr>
          <p:nvPr>
            <p:ph sz="half" idx="2"/>
          </p:nvPr>
        </p:nvSpPr>
        <p:spPr/>
        <p:txBody>
          <a:bodyPr/>
          <a:lstStyle/>
          <a:p>
            <a:endParaRPr lang="en-US"/>
          </a:p>
        </p:txBody>
      </p:sp>
      <p:pic>
        <p:nvPicPr>
          <p:cNvPr id="6" name="Content Placeholder 5" descr="A picture containing toy&#10;&#10;Description automatically generated">
            <a:extLst>
              <a:ext uri="{FF2B5EF4-FFF2-40B4-BE49-F238E27FC236}">
                <a16:creationId xmlns:a16="http://schemas.microsoft.com/office/drawing/2014/main" id="{AC701194-F80C-B439-20AA-8E6437167C95}"/>
              </a:ext>
            </a:extLst>
          </p:cNvPr>
          <p:cNvPicPr>
            <a:picLocks noChangeAspect="1"/>
          </p:cNvPicPr>
          <p:nvPr/>
        </p:nvPicPr>
        <p:blipFill rotWithShape="1">
          <a:blip r:embed="rId2"/>
          <a:srcRect l="15501" r="20726"/>
          <a:stretch/>
        </p:blipFill>
        <p:spPr>
          <a:xfrm>
            <a:off x="5143860" y="-609590"/>
            <a:ext cx="4373546" cy="6857990"/>
          </a:xfrm>
          <a:prstGeom prst="rect">
            <a:avLst/>
          </a:prstGeom>
        </p:spPr>
      </p:pic>
      <p:pic>
        <p:nvPicPr>
          <p:cNvPr id="7" name="Picture 2" descr="page2image10356416">
            <a:extLst>
              <a:ext uri="{FF2B5EF4-FFF2-40B4-BE49-F238E27FC236}">
                <a16:creationId xmlns:a16="http://schemas.microsoft.com/office/drawing/2014/main" id="{61317375-80E4-31DA-5297-D3BA4AA93000}"/>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74140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sz="3600" dirty="0"/>
              <a:t>Solution</a:t>
            </a:r>
            <a:endParaRPr lang="en-US" dirty="0">
              <a:latin typeface="Helvetica" pitchFamily="2" charset="0"/>
            </a:endParaRPr>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52BDD531-D506-9D5C-6FE1-C129DD7A117B}"/>
              </a:ext>
            </a:extLst>
          </p:cNvPr>
          <p:cNvSpPr>
            <a:spLocks noGrp="1"/>
          </p:cNvSpPr>
          <p:nvPr>
            <p:ph idx="1"/>
          </p:nvPr>
        </p:nvSpPr>
        <p:spPr>
          <a:xfrm>
            <a:off x="677334" y="2160589"/>
            <a:ext cx="2757528" cy="3880773"/>
          </a:xfrm>
        </p:spPr>
        <p:txBody>
          <a:bodyPr/>
          <a:lstStyle/>
          <a:p>
            <a:r>
              <a:rPr lang="en-US" sz="2000" dirty="0"/>
              <a:t>Utilize framework controls or middleware to introspect parameters.</a:t>
            </a:r>
          </a:p>
          <a:p>
            <a:r>
              <a:rPr lang="en-US" sz="2000" dirty="0"/>
              <a:t>Better: Additionally filter at the method level to provide better traceability.</a:t>
            </a:r>
          </a:p>
          <a:p>
            <a:endParaRPr lang="en-US" dirty="0"/>
          </a:p>
        </p:txBody>
      </p:sp>
      <p:pic>
        <p:nvPicPr>
          <p:cNvPr id="4" name="Content Placeholder 5" descr="Text&#10;&#10;Description automatically generated">
            <a:extLst>
              <a:ext uri="{FF2B5EF4-FFF2-40B4-BE49-F238E27FC236}">
                <a16:creationId xmlns:a16="http://schemas.microsoft.com/office/drawing/2014/main" id="{C2FD2207-FE3A-BAFA-5CB1-75EDCC14EFD0}"/>
              </a:ext>
            </a:extLst>
          </p:cNvPr>
          <p:cNvPicPr>
            <a:picLocks noChangeAspect="1"/>
          </p:cNvPicPr>
          <p:nvPr/>
        </p:nvPicPr>
        <p:blipFill>
          <a:blip r:embed="rId3"/>
          <a:stretch>
            <a:fillRect/>
          </a:stretch>
        </p:blipFill>
        <p:spPr>
          <a:xfrm>
            <a:off x="3998798" y="1387622"/>
            <a:ext cx="6900380" cy="3777956"/>
          </a:xfrm>
          <a:prstGeom prst="rect">
            <a:avLst/>
          </a:prstGeom>
        </p:spPr>
      </p:pic>
      <p:pic>
        <p:nvPicPr>
          <p:cNvPr id="6" name="Picture 5">
            <a:extLst>
              <a:ext uri="{FF2B5EF4-FFF2-40B4-BE49-F238E27FC236}">
                <a16:creationId xmlns:a16="http://schemas.microsoft.com/office/drawing/2014/main" id="{73938BF1-523F-967B-990B-5AAD86FE32AC}"/>
              </a:ext>
            </a:extLst>
          </p:cNvPr>
          <p:cNvPicPr>
            <a:picLocks noChangeAspect="1"/>
          </p:cNvPicPr>
          <p:nvPr/>
        </p:nvPicPr>
        <p:blipFill>
          <a:blip r:embed="rId4"/>
          <a:stretch>
            <a:fillRect/>
          </a:stretch>
        </p:blipFill>
        <p:spPr>
          <a:xfrm>
            <a:off x="3998798" y="1387622"/>
            <a:ext cx="7213573" cy="3043701"/>
          </a:xfrm>
          <a:prstGeom prst="rect">
            <a:avLst/>
          </a:prstGeom>
        </p:spPr>
      </p:pic>
    </p:spTree>
    <p:extLst>
      <p:ext uri="{BB962C8B-B14F-4D97-AF65-F5344CB8AC3E}">
        <p14:creationId xmlns:p14="http://schemas.microsoft.com/office/powerpoint/2010/main" val="1404833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BB1E4-8F54-251B-3090-F7308DCDDAA2}"/>
              </a:ext>
            </a:extLst>
          </p:cNvPr>
          <p:cNvSpPr>
            <a:spLocks noGrp="1"/>
          </p:cNvSpPr>
          <p:nvPr>
            <p:ph type="title"/>
          </p:nvPr>
        </p:nvSpPr>
        <p:spPr/>
        <p:txBody>
          <a:bodyPr/>
          <a:lstStyle/>
          <a:p>
            <a:pPr marL="0" indent="0">
              <a:buNone/>
            </a:pPr>
            <a:r>
              <a:rPr lang="en-US" b="1" dirty="0"/>
              <a:t>Accept the reality</a:t>
            </a:r>
            <a:r>
              <a:rPr lang="en-US" dirty="0"/>
              <a:t>: insecure code patterns will be used.</a:t>
            </a:r>
          </a:p>
        </p:txBody>
      </p:sp>
      <p:sp>
        <p:nvSpPr>
          <p:cNvPr id="3" name="Content Placeholder 2">
            <a:extLst>
              <a:ext uri="{FF2B5EF4-FFF2-40B4-BE49-F238E27FC236}">
                <a16:creationId xmlns:a16="http://schemas.microsoft.com/office/drawing/2014/main" id="{EDC422D9-BC5F-46A4-5223-CA195117B969}"/>
              </a:ext>
            </a:extLst>
          </p:cNvPr>
          <p:cNvSpPr>
            <a:spLocks noGrp="1"/>
          </p:cNvSpPr>
          <p:nvPr>
            <p:ph sz="half" idx="1"/>
          </p:nvPr>
        </p:nvSpPr>
        <p:spPr>
          <a:xfrm>
            <a:off x="677334" y="2160589"/>
            <a:ext cx="4990042" cy="3923688"/>
          </a:xfrm>
        </p:spPr>
        <p:txBody>
          <a:bodyPr>
            <a:normAutofit/>
          </a:bodyPr>
          <a:lstStyle/>
          <a:p>
            <a:r>
              <a:rPr lang="en-US" dirty="0"/>
              <a:t>Provide a supported exception process</a:t>
            </a:r>
          </a:p>
          <a:p>
            <a:r>
              <a:rPr lang="en-US" dirty="0"/>
              <a:t>Annotate insecure code</a:t>
            </a:r>
          </a:p>
          <a:p>
            <a:pPr lvl="1"/>
            <a:r>
              <a:rPr lang="en-US" dirty="0"/>
              <a:t>Link to discussion, exception, etc.</a:t>
            </a:r>
          </a:p>
          <a:p>
            <a:pPr lvl="1"/>
            <a:r>
              <a:rPr lang="en-US" dirty="0"/>
              <a:t>Train AI models to ignore insecure code?</a:t>
            </a:r>
          </a:p>
          <a:p>
            <a:r>
              <a:rPr lang="en-US" dirty="0"/>
              <a:t>Regularly review exceptions and prioritize based on risk.</a:t>
            </a:r>
          </a:p>
          <a:p>
            <a:pPr marL="0" indent="0">
              <a:buNone/>
            </a:pPr>
            <a:endParaRPr lang="en-US" dirty="0"/>
          </a:p>
          <a:p>
            <a:pPr marL="0" indent="0">
              <a:buNone/>
            </a:pPr>
            <a:r>
              <a:rPr lang="en-US" dirty="0"/>
              <a:t>Key is being able to </a:t>
            </a:r>
            <a:r>
              <a:rPr lang="en-US" b="1" dirty="0"/>
              <a:t>document</a:t>
            </a:r>
            <a:r>
              <a:rPr lang="en-US" dirty="0"/>
              <a:t> and </a:t>
            </a:r>
            <a:r>
              <a:rPr lang="en-US" b="1" dirty="0"/>
              <a:t>audit</a:t>
            </a:r>
            <a:r>
              <a:rPr lang="en-US" dirty="0"/>
              <a:t> for these decisions.</a:t>
            </a:r>
          </a:p>
        </p:txBody>
      </p:sp>
      <p:pic>
        <p:nvPicPr>
          <p:cNvPr id="7" name="Content Placeholder 6" descr="Text&#10;&#10;Description automatically generated">
            <a:extLst>
              <a:ext uri="{FF2B5EF4-FFF2-40B4-BE49-F238E27FC236}">
                <a16:creationId xmlns:a16="http://schemas.microsoft.com/office/drawing/2014/main" id="{35949B3D-FB4B-0CA2-BF84-3DC9A9677855}"/>
              </a:ext>
            </a:extLst>
          </p:cNvPr>
          <p:cNvPicPr>
            <a:picLocks noGrp="1" noChangeAspect="1"/>
          </p:cNvPicPr>
          <p:nvPr>
            <p:ph sz="half" idx="2"/>
          </p:nvPr>
        </p:nvPicPr>
        <p:blipFill>
          <a:blip r:embed="rId2"/>
          <a:stretch>
            <a:fillRect/>
          </a:stretch>
        </p:blipFill>
        <p:spPr>
          <a:xfrm>
            <a:off x="5797794" y="2160589"/>
            <a:ext cx="5967873" cy="3054423"/>
          </a:xfrm>
        </p:spPr>
      </p:pic>
      <p:pic>
        <p:nvPicPr>
          <p:cNvPr id="4" name="Picture 2" descr="page2image10356416">
            <a:extLst>
              <a:ext uri="{FF2B5EF4-FFF2-40B4-BE49-F238E27FC236}">
                <a16:creationId xmlns:a16="http://schemas.microsoft.com/office/drawing/2014/main" id="{F6DE52B1-58E7-3257-C277-2F27CF29A44E}"/>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32617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Find Insecure Code</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a:bodyPr>
          <a:lstStyle/>
          <a:p>
            <a:r>
              <a:rPr lang="en-US" sz="2000" dirty="0">
                <a:solidFill>
                  <a:schemeClr val="accent1"/>
                </a:solidFill>
                <a:latin typeface="Helvetica" pitchFamily="2" charset="0"/>
              </a:rPr>
              <a:t>Problem: </a:t>
            </a:r>
            <a:r>
              <a:rPr lang="en-US" dirty="0"/>
              <a:t>The application utilizes several insecure coding practices, and we worry that other engineers will adopt those.</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Discover and annotate insecure coding practices.</a:t>
            </a:r>
          </a:p>
          <a:p>
            <a:pPr marL="457200" indent="-457200">
              <a:buFont typeface="+mj-lt"/>
              <a:buAutoNum type="arabicPeriod"/>
            </a:pPr>
            <a:r>
              <a:rPr lang="en-US" dirty="0"/>
              <a:t>Write test case to fail if the count of these increases.</a:t>
            </a:r>
          </a:p>
          <a:p>
            <a:pPr marL="457200" lvl="1" indent="0">
              <a:buNone/>
            </a:pPr>
            <a:endParaRPr lang="en-US" sz="1800" dirty="0">
              <a:latin typeface="Helvetica Light" panose="020B0403020202020204" pitchFamily="34" charset="0"/>
            </a:endParaRPr>
          </a:p>
          <a:p>
            <a:r>
              <a:rPr lang="en-US" sz="2000" dirty="0">
                <a:solidFill>
                  <a:schemeClr val="accent1"/>
                </a:solidFill>
                <a:latin typeface="Helvetica" pitchFamily="2" charset="0"/>
              </a:rPr>
              <a:t>Hints:</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Find anything that seems unsafe, and annotate with </a:t>
            </a:r>
            <a:r>
              <a:rPr lang="en-US" sz="2000" dirty="0">
                <a:latin typeface="Courier New" panose="02070309020205020404" pitchFamily="49" charset="0"/>
                <a:cs typeface="Courier New" panose="02070309020205020404" pitchFamily="49" charset="0"/>
              </a:rPr>
              <a:t># INSECURE</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Utilize </a:t>
            </a:r>
            <a:r>
              <a:rPr lang="en-US" sz="2000" dirty="0">
                <a:latin typeface="Courier New" panose="02070309020205020404" pitchFamily="49" charset="0"/>
                <a:cs typeface="Courier New" panose="02070309020205020404" pitchFamily="49" charset="0"/>
              </a:rPr>
              <a:t>rails notes --annotations </a:t>
            </a:r>
            <a:r>
              <a:rPr lang="en-US" sz="2000" dirty="0">
                <a:latin typeface="HELVETICA LIGHT OBLIQUE" panose="020B0403020202020204" pitchFamily="34" charset="0"/>
                <a:cs typeface="Courier New" panose="02070309020205020404" pitchFamily="49" charset="0"/>
              </a:rPr>
              <a:t>TODO to find TODO items</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Create a script that runs and counts lines.</a:t>
            </a: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7857781" y="1270000"/>
            <a:ext cx="3581400" cy="3581400"/>
          </a:xfrm>
          <a:prstGeom prst="rect">
            <a:avLst/>
          </a:prstGeom>
        </p:spPr>
      </p:pic>
    </p:spTree>
    <p:extLst>
      <p:ext uri="{BB962C8B-B14F-4D97-AF65-F5344CB8AC3E}">
        <p14:creationId xmlns:p14="http://schemas.microsoft.com/office/powerpoint/2010/main" val="2853146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104E2-1342-2A90-49FD-DFE2A778A8DA}"/>
              </a:ext>
            </a:extLst>
          </p:cNvPr>
          <p:cNvSpPr>
            <a:spLocks noGrp="1"/>
          </p:cNvSpPr>
          <p:nvPr>
            <p:ph type="title"/>
          </p:nvPr>
        </p:nvSpPr>
        <p:spPr/>
        <p:txBody>
          <a:bodyPr>
            <a:normAutofit/>
          </a:bodyPr>
          <a:lstStyle/>
          <a:p>
            <a:r>
              <a:rPr lang="en-US" dirty="0"/>
              <a:t>Spoiler</a:t>
            </a:r>
          </a:p>
        </p:txBody>
      </p:sp>
      <p:pic>
        <p:nvPicPr>
          <p:cNvPr id="7" name="Content Placeholder 6" descr="Text&#10;&#10;Description automatically generated">
            <a:extLst>
              <a:ext uri="{FF2B5EF4-FFF2-40B4-BE49-F238E27FC236}">
                <a16:creationId xmlns:a16="http://schemas.microsoft.com/office/drawing/2014/main" id="{5DD1BD93-64FD-EF87-D283-89E6D3D55001}"/>
              </a:ext>
            </a:extLst>
          </p:cNvPr>
          <p:cNvPicPr>
            <a:picLocks noGrp="1" noChangeAspect="1"/>
          </p:cNvPicPr>
          <p:nvPr>
            <p:ph sz="half" idx="1"/>
          </p:nvPr>
        </p:nvPicPr>
        <p:blipFill>
          <a:blip r:embed="rId2"/>
          <a:stretch>
            <a:fillRect/>
          </a:stretch>
        </p:blipFill>
        <p:spPr>
          <a:xfrm>
            <a:off x="406431" y="1566512"/>
            <a:ext cx="4448175" cy="1715152"/>
          </a:xfrm>
        </p:spPr>
      </p:pic>
      <p:pic>
        <p:nvPicPr>
          <p:cNvPr id="6" name="Content Placeholder 5" descr="A picture containing toy&#10;&#10;Description automatically generated">
            <a:extLst>
              <a:ext uri="{FF2B5EF4-FFF2-40B4-BE49-F238E27FC236}">
                <a16:creationId xmlns:a16="http://schemas.microsoft.com/office/drawing/2014/main" id="{AC701194-F80C-B439-20AA-8E6437167C95}"/>
              </a:ext>
            </a:extLst>
          </p:cNvPr>
          <p:cNvPicPr>
            <a:picLocks noChangeAspect="1"/>
          </p:cNvPicPr>
          <p:nvPr/>
        </p:nvPicPr>
        <p:blipFill rotWithShape="1">
          <a:blip r:embed="rId3"/>
          <a:srcRect l="15501" r="20726"/>
          <a:stretch/>
        </p:blipFill>
        <p:spPr>
          <a:xfrm>
            <a:off x="336023" y="2491083"/>
            <a:ext cx="3107681" cy="4873035"/>
          </a:xfrm>
          <a:prstGeom prst="rect">
            <a:avLst/>
          </a:prstGeom>
        </p:spPr>
      </p:pic>
      <p:sp>
        <p:nvSpPr>
          <p:cNvPr id="8" name="TextBox 7">
            <a:extLst>
              <a:ext uri="{FF2B5EF4-FFF2-40B4-BE49-F238E27FC236}">
                <a16:creationId xmlns:a16="http://schemas.microsoft.com/office/drawing/2014/main" id="{499C4F79-D397-4BDD-57E9-8B43142B89F7}"/>
              </a:ext>
            </a:extLst>
          </p:cNvPr>
          <p:cNvSpPr txBox="1"/>
          <p:nvPr/>
        </p:nvSpPr>
        <p:spPr>
          <a:xfrm>
            <a:off x="5125509" y="1493854"/>
            <a:ext cx="4693018"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Helvetica" pitchFamily="2" charset="0"/>
              </a:rPr>
              <a:t>One example: app/controllers/</a:t>
            </a:r>
            <a:r>
              <a:rPr lang="en-US" sz="2000" dirty="0" err="1">
                <a:latin typeface="Helvetica" pitchFamily="2" charset="0"/>
              </a:rPr>
              <a:t>carts_controller.rb</a:t>
            </a:r>
            <a:endParaRPr lang="en-US" sz="2000" dirty="0">
              <a:latin typeface="Helvetica" pitchFamily="2" charset="0"/>
            </a:endParaRPr>
          </a:p>
        </p:txBody>
      </p:sp>
      <p:pic>
        <p:nvPicPr>
          <p:cNvPr id="10" name="Picture 9" descr="Text&#10;&#10;Description automatically generated">
            <a:extLst>
              <a:ext uri="{FF2B5EF4-FFF2-40B4-BE49-F238E27FC236}">
                <a16:creationId xmlns:a16="http://schemas.microsoft.com/office/drawing/2014/main" id="{EF484C0C-2D60-57F7-5B57-8C495421CDE9}"/>
              </a:ext>
            </a:extLst>
          </p:cNvPr>
          <p:cNvPicPr>
            <a:picLocks noChangeAspect="1"/>
          </p:cNvPicPr>
          <p:nvPr/>
        </p:nvPicPr>
        <p:blipFill>
          <a:blip r:embed="rId4"/>
          <a:stretch>
            <a:fillRect/>
          </a:stretch>
        </p:blipFill>
        <p:spPr>
          <a:xfrm>
            <a:off x="5384796" y="2473079"/>
            <a:ext cx="6007100" cy="2006600"/>
          </a:xfrm>
          <a:prstGeom prst="rect">
            <a:avLst/>
          </a:prstGeom>
        </p:spPr>
      </p:pic>
    </p:spTree>
    <p:extLst>
      <p:ext uri="{BB962C8B-B14F-4D97-AF65-F5344CB8AC3E}">
        <p14:creationId xmlns:p14="http://schemas.microsoft.com/office/powerpoint/2010/main" val="17716047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Railroad tracks intersecting">
            <a:extLst>
              <a:ext uri="{FF2B5EF4-FFF2-40B4-BE49-F238E27FC236}">
                <a16:creationId xmlns:a16="http://schemas.microsoft.com/office/drawing/2014/main" id="{84894F28-0F26-84B4-951F-4624AB999B65}"/>
              </a:ext>
            </a:extLst>
          </p:cNvPr>
          <p:cNvPicPr>
            <a:picLocks noChangeAspect="1"/>
          </p:cNvPicPr>
          <p:nvPr/>
        </p:nvPicPr>
        <p:blipFill rotWithShape="1">
          <a:blip r:embed="rId2"/>
          <a:srcRect l="14847" r="12738"/>
          <a:stretch/>
        </p:blipFill>
        <p:spPr>
          <a:xfrm>
            <a:off x="20" y="10"/>
            <a:ext cx="4966232" cy="6857990"/>
          </a:xfrm>
          <a:prstGeom prst="rect">
            <a:avLst/>
          </a:prstGeom>
        </p:spPr>
      </p:pic>
      <p:sp>
        <p:nvSpPr>
          <p:cNvPr id="2" name="Title 1">
            <a:extLst>
              <a:ext uri="{FF2B5EF4-FFF2-40B4-BE49-F238E27FC236}">
                <a16:creationId xmlns:a16="http://schemas.microsoft.com/office/drawing/2014/main" id="{C4F7EC73-2EBC-6CA6-29D4-446B5CBACC18}"/>
              </a:ext>
            </a:extLst>
          </p:cNvPr>
          <p:cNvSpPr>
            <a:spLocks noGrp="1"/>
          </p:cNvSpPr>
          <p:nvPr>
            <p:ph type="title"/>
          </p:nvPr>
        </p:nvSpPr>
        <p:spPr>
          <a:xfrm>
            <a:off x="5419094" y="2227385"/>
            <a:ext cx="3941558" cy="2211684"/>
          </a:xfrm>
        </p:spPr>
        <p:txBody>
          <a:bodyPr vert="horz" lIns="91440" tIns="45720" rIns="91440" bIns="45720" rtlCol="0" anchor="b">
            <a:normAutofit/>
          </a:bodyPr>
          <a:lstStyle/>
          <a:p>
            <a:pPr algn="ctr"/>
            <a:r>
              <a:rPr lang="en-US" sz="4000" cap="all" dirty="0"/>
              <a:t>Build paved paths for Extensibility</a:t>
            </a:r>
          </a:p>
        </p:txBody>
      </p:sp>
    </p:spTree>
    <p:extLst>
      <p:ext uri="{BB962C8B-B14F-4D97-AF65-F5344CB8AC3E}">
        <p14:creationId xmlns:p14="http://schemas.microsoft.com/office/powerpoint/2010/main" val="35205510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14" name="Line Callout 3 (Border and Accent Bar) 13">
            <a:extLst>
              <a:ext uri="{FF2B5EF4-FFF2-40B4-BE49-F238E27FC236}">
                <a16:creationId xmlns:a16="http://schemas.microsoft.com/office/drawing/2014/main" id="{5FFA162C-3587-CA54-3880-E77777987B89}"/>
              </a:ext>
            </a:extLst>
          </p:cNvPr>
          <p:cNvSpPr/>
          <p:nvPr/>
        </p:nvSpPr>
        <p:spPr>
          <a:xfrm>
            <a:off x="1805355" y="1565030"/>
            <a:ext cx="3352800" cy="1688123"/>
          </a:xfrm>
          <a:prstGeom prst="accentBorderCallout3">
            <a:avLst>
              <a:gd name="adj1" fmla="val 75695"/>
              <a:gd name="adj2" fmla="val 59"/>
              <a:gd name="adj3" fmla="val 79861"/>
              <a:gd name="adj4" fmla="val -17017"/>
              <a:gd name="adj5" fmla="val 138194"/>
              <a:gd name="adj6" fmla="val -17716"/>
              <a:gd name="adj7" fmla="val 198379"/>
              <a:gd name="adj8" fmla="val 107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 security questionnaire favorite..</a:t>
            </a:r>
          </a:p>
        </p:txBody>
      </p:sp>
      <p:sp>
        <p:nvSpPr>
          <p:cNvPr id="16" name="Rectangle 15">
            <a:extLst>
              <a:ext uri="{FF2B5EF4-FFF2-40B4-BE49-F238E27FC236}">
                <a16:creationId xmlns:a16="http://schemas.microsoft.com/office/drawing/2014/main" id="{CFFDC755-913D-12E5-470B-10ABFF115A4D}"/>
              </a:ext>
            </a:extLst>
          </p:cNvPr>
          <p:cNvSpPr/>
          <p:nvPr/>
        </p:nvSpPr>
        <p:spPr>
          <a:xfrm>
            <a:off x="5427785" y="4182174"/>
            <a:ext cx="1735016" cy="12309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en-US" sz="2400" dirty="0"/>
              <a:t>… Security Headers</a:t>
            </a:r>
          </a:p>
        </p:txBody>
      </p:sp>
      <p:sp>
        <p:nvSpPr>
          <p:cNvPr id="18" name="Block Arc 17">
            <a:extLst>
              <a:ext uri="{FF2B5EF4-FFF2-40B4-BE49-F238E27FC236}">
                <a16:creationId xmlns:a16="http://schemas.microsoft.com/office/drawing/2014/main" id="{BDC65215-1A60-EDF3-4FD4-5B367BB83C9C}"/>
              </a:ext>
            </a:extLst>
          </p:cNvPr>
          <p:cNvSpPr/>
          <p:nvPr/>
        </p:nvSpPr>
        <p:spPr>
          <a:xfrm>
            <a:off x="5427785" y="3386487"/>
            <a:ext cx="1735016" cy="1591374"/>
          </a:xfrm>
          <a:prstGeom prst="blockArc">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 name="Picture 2">
            <a:extLst>
              <a:ext uri="{FF2B5EF4-FFF2-40B4-BE49-F238E27FC236}">
                <a16:creationId xmlns:a16="http://schemas.microsoft.com/office/drawing/2014/main" id="{E5D275A0-F7F9-BF94-684F-397FD56B97ED}"/>
              </a:ext>
            </a:extLst>
          </p:cNvPr>
          <p:cNvPicPr>
            <a:picLocks noChangeAspect="1"/>
          </p:cNvPicPr>
          <p:nvPr/>
        </p:nvPicPr>
        <p:blipFill>
          <a:blip r:embed="rId3"/>
          <a:stretch>
            <a:fillRect/>
          </a:stretch>
        </p:blipFill>
        <p:spPr>
          <a:xfrm>
            <a:off x="846178" y="1224096"/>
            <a:ext cx="9163213" cy="4324782"/>
          </a:xfrm>
          <a:prstGeom prst="rect">
            <a:avLst/>
          </a:prstGeom>
        </p:spPr>
      </p:pic>
    </p:spTree>
    <p:extLst>
      <p:ext uri="{BB962C8B-B14F-4D97-AF65-F5344CB8AC3E}">
        <p14:creationId xmlns:p14="http://schemas.microsoft.com/office/powerpoint/2010/main" val="2134646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dirty="0"/>
              <a:t>Security headers are the new bank-grade encryption</a:t>
            </a:r>
            <a:endParaRPr lang="en-US" dirty="0">
              <a:latin typeface="Helvetica" pitchFamily="2" charset="0"/>
            </a:endParaRPr>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52BDD531-D506-9D5C-6FE1-C129DD7A117B}"/>
              </a:ext>
            </a:extLst>
          </p:cNvPr>
          <p:cNvSpPr>
            <a:spLocks noGrp="1"/>
          </p:cNvSpPr>
          <p:nvPr>
            <p:ph idx="1"/>
          </p:nvPr>
        </p:nvSpPr>
        <p:spPr/>
        <p:txBody>
          <a:bodyPr/>
          <a:lstStyle/>
          <a:p>
            <a:r>
              <a:rPr lang="en-US" dirty="0"/>
              <a:t>Content-Security-Policy</a:t>
            </a:r>
          </a:p>
          <a:p>
            <a:r>
              <a:rPr lang="en-US" dirty="0"/>
              <a:t>Strict-Transport-Security</a:t>
            </a:r>
          </a:p>
          <a:p>
            <a:r>
              <a:rPr lang="en-US" dirty="0"/>
              <a:t>X-Frame-Options</a:t>
            </a:r>
          </a:p>
          <a:p>
            <a:r>
              <a:rPr lang="en-US" dirty="0"/>
              <a:t>X-Content-Type-Options</a:t>
            </a:r>
          </a:p>
          <a:p>
            <a:r>
              <a:rPr lang="en-US" dirty="0"/>
              <a:t>Referrer-Policy</a:t>
            </a:r>
          </a:p>
          <a:p>
            <a:r>
              <a:rPr lang="en-US" dirty="0"/>
              <a:t>Permissions-Policy</a:t>
            </a:r>
          </a:p>
          <a:p>
            <a:pPr marL="0" indent="0">
              <a:buNone/>
            </a:pPr>
            <a:endParaRPr lang="en-US" dirty="0"/>
          </a:p>
        </p:txBody>
      </p:sp>
      <p:pic>
        <p:nvPicPr>
          <p:cNvPr id="4" name="Picture 2" descr="Vector illustration of photorealistic locked padlock | Public domain vectors">
            <a:extLst>
              <a:ext uri="{FF2B5EF4-FFF2-40B4-BE49-F238E27FC236}">
                <a16:creationId xmlns:a16="http://schemas.microsoft.com/office/drawing/2014/main" id="{93AC23EC-0DBC-59F2-2BA5-36BF043911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0878" y="2070100"/>
            <a:ext cx="2692400" cy="302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1561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dirty="0"/>
              <a:t>Content-Security-Policy</a:t>
            </a:r>
            <a:endParaRPr lang="en-US" dirty="0">
              <a:latin typeface="Helvetica" pitchFamily="2" charset="0"/>
            </a:endParaRPr>
          </a:p>
        </p:txBody>
      </p:sp>
      <p:sp>
        <p:nvSpPr>
          <p:cNvPr id="7" name="Content Placeholder 6">
            <a:extLst>
              <a:ext uri="{FF2B5EF4-FFF2-40B4-BE49-F238E27FC236}">
                <a16:creationId xmlns:a16="http://schemas.microsoft.com/office/drawing/2014/main" id="{52BDD531-D506-9D5C-6FE1-C129DD7A117B}"/>
              </a:ext>
            </a:extLst>
          </p:cNvPr>
          <p:cNvSpPr>
            <a:spLocks noGrp="1"/>
          </p:cNvSpPr>
          <p:nvPr>
            <p:ph sz="half" idx="1"/>
          </p:nvPr>
        </p:nvSpPr>
        <p:spPr>
          <a:xfrm>
            <a:off x="677334" y="2382894"/>
            <a:ext cx="4184035" cy="3880772"/>
          </a:xfrm>
        </p:spPr>
        <p:txBody>
          <a:bodyPr/>
          <a:lstStyle/>
          <a:p>
            <a:pPr marL="0" indent="0" algn="ctr">
              <a:buNone/>
            </a:pPr>
            <a:r>
              <a:rPr lang="en-US" sz="3200" dirty="0">
                <a:solidFill>
                  <a:schemeClr val="tx1"/>
                </a:solidFill>
              </a:rPr>
              <a:t>Huge help in </a:t>
            </a:r>
            <a:r>
              <a:rPr lang="en-US" sz="3200" i="1" dirty="0">
                <a:solidFill>
                  <a:schemeClr val="tx1"/>
                </a:solidFill>
              </a:rPr>
              <a:t>reducing the risk</a:t>
            </a:r>
            <a:r>
              <a:rPr lang="en-US" sz="3200" dirty="0">
                <a:solidFill>
                  <a:schemeClr val="tx1"/>
                </a:solidFill>
              </a:rPr>
              <a:t> of Cross-Site Scripting</a:t>
            </a:r>
          </a:p>
          <a:p>
            <a:endParaRPr lang="en-US" dirty="0"/>
          </a:p>
        </p:txBody>
      </p:sp>
      <p:sp>
        <p:nvSpPr>
          <p:cNvPr id="4" name="Content Placeholder 3">
            <a:extLst>
              <a:ext uri="{FF2B5EF4-FFF2-40B4-BE49-F238E27FC236}">
                <a16:creationId xmlns:a16="http://schemas.microsoft.com/office/drawing/2014/main" id="{647DDB3F-FFA3-230F-1A45-0E3C3FF131A3}"/>
              </a:ext>
            </a:extLst>
          </p:cNvPr>
          <p:cNvSpPr>
            <a:spLocks noGrp="1"/>
          </p:cNvSpPr>
          <p:nvPr>
            <p:ph sz="half" idx="2"/>
          </p:nvPr>
        </p:nvSpPr>
        <p:spPr/>
        <p:txBody>
          <a:bodyPr/>
          <a:lstStyle/>
          <a:p>
            <a:r>
              <a:rPr lang="en-US" dirty="0">
                <a:solidFill>
                  <a:schemeClr val="tx1"/>
                </a:solidFill>
              </a:rPr>
              <a:t>Easiest to roll out early in app. Lifecycle.</a:t>
            </a:r>
          </a:p>
          <a:p>
            <a:r>
              <a:rPr lang="en-US" dirty="0">
                <a:solidFill>
                  <a:schemeClr val="tx1"/>
                </a:solidFill>
              </a:rPr>
              <a:t>Start with </a:t>
            </a:r>
            <a:r>
              <a:rPr lang="en-US" dirty="0">
                <a:solidFill>
                  <a:schemeClr val="tx1"/>
                </a:solidFill>
                <a:latin typeface="Courier New" panose="02070309020205020404" pitchFamily="49" charset="0"/>
                <a:cs typeface="Courier New" panose="02070309020205020404" pitchFamily="49" charset="0"/>
              </a:rPr>
              <a:t>default-</a:t>
            </a:r>
            <a:r>
              <a:rPr lang="en-US" dirty="0" err="1">
                <a:solidFill>
                  <a:schemeClr val="tx1"/>
                </a:solidFill>
                <a:latin typeface="Courier New" panose="02070309020205020404" pitchFamily="49" charset="0"/>
                <a:cs typeface="Courier New" panose="02070309020205020404" pitchFamily="49" charset="0"/>
              </a:rPr>
              <a:t>src</a:t>
            </a:r>
            <a:r>
              <a:rPr lang="en-US" dirty="0">
                <a:solidFill>
                  <a:schemeClr val="tx1"/>
                </a:solidFill>
                <a:latin typeface="Courier New" panose="02070309020205020404" pitchFamily="49" charset="0"/>
                <a:cs typeface="Courier New" panose="02070309020205020404" pitchFamily="49" charset="0"/>
              </a:rPr>
              <a:t> ‘self’ </a:t>
            </a:r>
            <a:r>
              <a:rPr lang="en-US" dirty="0">
                <a:solidFill>
                  <a:schemeClr val="tx1"/>
                </a:solidFill>
              </a:rPr>
              <a:t>and iterate adding exceptions.</a:t>
            </a:r>
          </a:p>
          <a:p>
            <a:pPr lvl="1"/>
            <a:r>
              <a:rPr lang="en-US" dirty="0">
                <a:solidFill>
                  <a:schemeClr val="tx1"/>
                </a:solidFill>
              </a:rPr>
              <a:t>Script-</a:t>
            </a:r>
            <a:r>
              <a:rPr lang="en-US" dirty="0" err="1">
                <a:solidFill>
                  <a:schemeClr val="tx1"/>
                </a:solidFill>
              </a:rPr>
              <a:t>src</a:t>
            </a:r>
            <a:endParaRPr lang="en-US" dirty="0">
              <a:solidFill>
                <a:schemeClr val="tx1"/>
              </a:solidFill>
            </a:endParaRPr>
          </a:p>
          <a:p>
            <a:pPr lvl="1"/>
            <a:r>
              <a:rPr lang="en-US" dirty="0">
                <a:solidFill>
                  <a:schemeClr val="tx1"/>
                </a:solidFill>
              </a:rPr>
              <a:t>Connect-</a:t>
            </a:r>
            <a:r>
              <a:rPr lang="en-US" dirty="0" err="1">
                <a:solidFill>
                  <a:schemeClr val="tx1"/>
                </a:solidFill>
              </a:rPr>
              <a:t>src</a:t>
            </a:r>
            <a:endParaRPr lang="en-US" dirty="0">
              <a:solidFill>
                <a:schemeClr val="tx1"/>
              </a:solidFill>
            </a:endParaRPr>
          </a:p>
          <a:p>
            <a:endParaRPr lang="en-US" dirty="0"/>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5102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Defense in Depth?</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08670"/>
            <a:ext cx="7391628" cy="5449329"/>
          </a:xfrm>
        </p:spPr>
        <p:txBody>
          <a:bodyPr>
            <a:normAutofit/>
          </a:bodyPr>
          <a:lstStyle/>
          <a:p>
            <a:pPr marL="0" indent="0" algn="l">
              <a:buNone/>
            </a:pPr>
            <a:r>
              <a:rPr lang="en-US" sz="2000" dirty="0">
                <a:solidFill>
                  <a:schemeClr val="tx1"/>
                </a:solidFill>
                <a:effectLst/>
                <a:latin typeface="Helvetica Light" panose="020B0403020202020204" pitchFamily="34" charset="0"/>
              </a:rPr>
              <a:t>“Also known as layered defense, defense in depth is a security principle where single points of complete compromise are eliminated or mitigated by the incorporation of a </a:t>
            </a:r>
            <a:r>
              <a:rPr lang="en-US" sz="2000" b="1" u="sng" dirty="0">
                <a:solidFill>
                  <a:schemeClr val="tx1"/>
                </a:solidFill>
                <a:effectLst/>
                <a:latin typeface="Helvetica Light" panose="020B0403020202020204" pitchFamily="34" charset="0"/>
              </a:rPr>
              <a:t>series or multiple layers of security</a:t>
            </a:r>
            <a:r>
              <a:rPr lang="en-US" sz="2000" u="sng" dirty="0">
                <a:solidFill>
                  <a:schemeClr val="tx1"/>
                </a:solidFill>
                <a:effectLst/>
                <a:latin typeface="Helvetica Light" panose="020B0403020202020204" pitchFamily="34" charset="0"/>
              </a:rPr>
              <a:t> </a:t>
            </a:r>
            <a:r>
              <a:rPr lang="en-US" sz="2000" dirty="0">
                <a:solidFill>
                  <a:schemeClr val="tx1"/>
                </a:solidFill>
                <a:effectLst/>
                <a:latin typeface="Helvetica Light" panose="020B0403020202020204" pitchFamily="34" charset="0"/>
              </a:rPr>
              <a:t>safeguards and risk-mitigation countermeasures.</a:t>
            </a:r>
          </a:p>
          <a:p>
            <a:pPr marL="0" indent="0" algn="l">
              <a:buNone/>
            </a:pPr>
            <a:r>
              <a:rPr lang="en-US" sz="2000" dirty="0">
                <a:solidFill>
                  <a:schemeClr val="tx1"/>
                </a:solidFill>
                <a:effectLst/>
                <a:latin typeface="Helvetica Light" panose="020B0403020202020204" pitchFamily="34" charset="0"/>
              </a:rPr>
              <a:t>Have diverse defensive strategies, so that if one layer of defense turns out to be inadequate, another layer of defense will hopefully prevent a full breach.”</a:t>
            </a:r>
          </a:p>
          <a:p>
            <a:pPr marL="0" indent="0" algn="l">
              <a:buNone/>
            </a:pPr>
            <a:endParaRPr lang="en-US" sz="2000" dirty="0">
              <a:solidFill>
                <a:schemeClr val="tx1"/>
              </a:solidFill>
              <a:latin typeface="Helvetica Light" panose="020B0403020202020204" pitchFamily="34" charset="0"/>
            </a:endParaRPr>
          </a:p>
          <a:p>
            <a:r>
              <a:rPr lang="en-US" sz="2000" dirty="0">
                <a:solidFill>
                  <a:schemeClr val="tx1"/>
                </a:solidFill>
                <a:latin typeface="Helvetica Light" panose="020B0403020202020204" pitchFamily="34" charset="0"/>
              </a:rPr>
              <a:t>Controls that may be overlooked</a:t>
            </a:r>
          </a:p>
          <a:p>
            <a:r>
              <a:rPr lang="en-US" sz="2000" dirty="0">
                <a:solidFill>
                  <a:schemeClr val="tx1"/>
                </a:solidFill>
                <a:latin typeface="Helvetica Light" panose="020B0403020202020204" pitchFamily="34" charset="0"/>
              </a:rPr>
              <a:t>Easier to solve during design phase</a:t>
            </a:r>
          </a:p>
          <a:p>
            <a:pPr marL="0" indent="0">
              <a:buNone/>
            </a:pPr>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Slice of a Bermuda Onion – License Images – 997059 ❘ StockFood">
            <a:extLst>
              <a:ext uri="{FF2B5EF4-FFF2-40B4-BE49-F238E27FC236}">
                <a16:creationId xmlns:a16="http://schemas.microsoft.com/office/drawing/2014/main" id="{64A95918-CF57-10F2-5BF1-85F5F2486D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60655" y="1783492"/>
            <a:ext cx="4031735" cy="4028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6644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59149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dirty="0"/>
              <a:t>CSP can be set per-page</a:t>
            </a:r>
            <a:endParaRPr lang="en-US" dirty="0">
              <a:latin typeface="Helvetica" pitchFamily="2" charset="0"/>
            </a:endParaRPr>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52BDD531-D506-9D5C-6FE1-C129DD7A117B}"/>
              </a:ext>
            </a:extLst>
          </p:cNvPr>
          <p:cNvSpPr>
            <a:spLocks noGrp="1"/>
          </p:cNvSpPr>
          <p:nvPr>
            <p:ph idx="1"/>
          </p:nvPr>
        </p:nvSpPr>
        <p:spPr>
          <a:xfrm>
            <a:off x="677334" y="2160589"/>
            <a:ext cx="4703558" cy="3880773"/>
          </a:xfrm>
        </p:spPr>
        <p:txBody>
          <a:bodyPr/>
          <a:lstStyle/>
          <a:p>
            <a:r>
              <a:rPr lang="en-US" dirty="0"/>
              <a:t>Utilize one site-wide, default policy</a:t>
            </a:r>
          </a:p>
          <a:p>
            <a:r>
              <a:rPr lang="en-US" dirty="0"/>
              <a:t>Add exceptions at a per-page basis</a:t>
            </a:r>
          </a:p>
          <a:p>
            <a:pPr lvl="1"/>
            <a:r>
              <a:rPr lang="en-US" dirty="0"/>
              <a:t>Exceptions should be reviewed by security.</a:t>
            </a:r>
          </a:p>
          <a:p>
            <a:r>
              <a:rPr lang="en-US" dirty="0"/>
              <a:t>Tighten the policy while providing developers the ability to seek exception</a:t>
            </a:r>
          </a:p>
          <a:p>
            <a:endParaRPr lang="en-US" dirty="0"/>
          </a:p>
        </p:txBody>
      </p:sp>
      <p:pic>
        <p:nvPicPr>
          <p:cNvPr id="4" name="Picture 3" descr="Text&#10;&#10;Description automatically generated">
            <a:extLst>
              <a:ext uri="{FF2B5EF4-FFF2-40B4-BE49-F238E27FC236}">
                <a16:creationId xmlns:a16="http://schemas.microsoft.com/office/drawing/2014/main" id="{19899862-4D97-BB8D-7A59-63A91C9D5F0D}"/>
              </a:ext>
            </a:extLst>
          </p:cNvPr>
          <p:cNvPicPr>
            <a:picLocks noChangeAspect="1"/>
          </p:cNvPicPr>
          <p:nvPr/>
        </p:nvPicPr>
        <p:blipFill>
          <a:blip r:embed="rId3"/>
          <a:stretch>
            <a:fillRect/>
          </a:stretch>
        </p:blipFill>
        <p:spPr>
          <a:xfrm>
            <a:off x="5627650" y="1428944"/>
            <a:ext cx="5887016" cy="4281466"/>
          </a:xfrm>
          <a:prstGeom prst="rect">
            <a:avLst/>
          </a:prstGeom>
        </p:spPr>
      </p:pic>
      <p:sp>
        <p:nvSpPr>
          <p:cNvPr id="6" name="TextBox 5">
            <a:extLst>
              <a:ext uri="{FF2B5EF4-FFF2-40B4-BE49-F238E27FC236}">
                <a16:creationId xmlns:a16="http://schemas.microsoft.com/office/drawing/2014/main" id="{D0314342-D51B-3D17-A5F8-BC5D2FF56A59}"/>
              </a:ext>
            </a:extLst>
          </p:cNvPr>
          <p:cNvSpPr txBox="1"/>
          <p:nvPr/>
        </p:nvSpPr>
        <p:spPr>
          <a:xfrm>
            <a:off x="4173574" y="5663600"/>
            <a:ext cx="5954161" cy="276999"/>
          </a:xfrm>
          <a:prstGeom prst="rect">
            <a:avLst/>
          </a:prstGeom>
          <a:noFill/>
        </p:spPr>
        <p:txBody>
          <a:bodyPr wrap="square" rtlCol="0">
            <a:spAutoFit/>
          </a:bodyPr>
          <a:lstStyle/>
          <a:p>
            <a:pPr algn="ctr"/>
            <a:r>
              <a:rPr lang="en-US" sz="1200" dirty="0"/>
              <a:t>https://</a:t>
            </a:r>
            <a:r>
              <a:rPr lang="en-US" sz="1200" dirty="0" err="1"/>
              <a:t>github.com</a:t>
            </a:r>
            <a:r>
              <a:rPr lang="en-US" sz="1200" dirty="0"/>
              <a:t>/</a:t>
            </a:r>
            <a:r>
              <a:rPr lang="en-US" sz="1200" dirty="0" err="1"/>
              <a:t>github</a:t>
            </a:r>
            <a:r>
              <a:rPr lang="en-US" sz="1200" dirty="0"/>
              <a:t>/</a:t>
            </a:r>
            <a:r>
              <a:rPr lang="en-US" sz="1200" dirty="0" err="1"/>
              <a:t>secure_headers</a:t>
            </a:r>
            <a:endParaRPr lang="en-US" sz="1200" dirty="0"/>
          </a:p>
        </p:txBody>
      </p:sp>
    </p:spTree>
    <p:extLst>
      <p:ext uri="{BB962C8B-B14F-4D97-AF65-F5344CB8AC3E}">
        <p14:creationId xmlns:p14="http://schemas.microsoft.com/office/powerpoint/2010/main" val="1698752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B96BF-517F-B4BD-C78A-2293DF51CA80}"/>
              </a:ext>
            </a:extLst>
          </p:cNvPr>
          <p:cNvSpPr>
            <a:spLocks noGrp="1"/>
          </p:cNvSpPr>
          <p:nvPr>
            <p:ph type="title"/>
          </p:nvPr>
        </p:nvSpPr>
        <p:spPr/>
        <p:txBody>
          <a:bodyPr/>
          <a:lstStyle/>
          <a:p>
            <a:r>
              <a:rPr lang="en-US" dirty="0"/>
              <a:t>A clear example</a:t>
            </a:r>
          </a:p>
        </p:txBody>
      </p:sp>
      <p:sp>
        <p:nvSpPr>
          <p:cNvPr id="11" name="Content Placeholder 10">
            <a:extLst>
              <a:ext uri="{FF2B5EF4-FFF2-40B4-BE49-F238E27FC236}">
                <a16:creationId xmlns:a16="http://schemas.microsoft.com/office/drawing/2014/main" id="{C6C2048E-0AF4-24F4-E63F-9CA59613AD8C}"/>
              </a:ext>
            </a:extLst>
          </p:cNvPr>
          <p:cNvSpPr>
            <a:spLocks noGrp="1"/>
          </p:cNvSpPr>
          <p:nvPr>
            <p:ph sz="half" idx="1"/>
          </p:nvPr>
        </p:nvSpPr>
        <p:spPr/>
        <p:txBody>
          <a:bodyPr>
            <a:normAutofit fontScale="32500" lnSpcReduction="20000"/>
          </a:bodyPr>
          <a:lstStyle/>
          <a:p>
            <a:pPr marL="0" indent="0" algn="l" fontAlgn="t">
              <a:buNone/>
            </a:pPr>
            <a:r>
              <a:rPr lang="en-US" sz="4500" b="1" i="0" dirty="0" err="1">
                <a:solidFill>
                  <a:schemeClr val="tx1"/>
                </a:solidFill>
                <a:effectLst/>
                <a:latin typeface="Franklin Gothic Book" panose="020B0503020102020204" pitchFamily="34" charset="0"/>
              </a:rPr>
              <a:t>GitHub.com</a:t>
            </a:r>
            <a:r>
              <a:rPr lang="en-US" sz="4500" b="1" i="0" dirty="0">
                <a:solidFill>
                  <a:schemeClr val="tx1"/>
                </a:solidFill>
                <a:effectLst/>
                <a:latin typeface="Franklin Gothic Book" panose="020B0503020102020204" pitchFamily="34" charset="0"/>
              </a:rPr>
              <a:t>/readme</a:t>
            </a:r>
          </a:p>
          <a:p>
            <a:pPr marL="0" indent="0" algn="l" fontAlgn="t">
              <a:buNone/>
            </a:pPr>
            <a:r>
              <a:rPr lang="en-US" sz="2500" b="1" i="0" dirty="0">
                <a:solidFill>
                  <a:schemeClr val="tx1"/>
                </a:solidFill>
                <a:effectLst/>
                <a:latin typeface="Courier New" panose="02070309020205020404" pitchFamily="49" charset="0"/>
                <a:cs typeface="Courier New" panose="02070309020205020404" pitchFamily="49" charset="0"/>
              </a:rPr>
              <a:t>content-security-policy: </a:t>
            </a:r>
            <a:r>
              <a:rPr lang="en-US" sz="2500" b="0" i="0" dirty="0">
                <a:solidFill>
                  <a:schemeClr val="tx1"/>
                </a:solidFill>
                <a:effectLst/>
                <a:latin typeface="Courier New" panose="02070309020205020404" pitchFamily="49" charset="0"/>
                <a:cs typeface="Courier New" panose="02070309020205020404" pitchFamily="49" charset="0"/>
              </a:rPr>
              <a:t>default-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'none'; base-</a:t>
            </a:r>
            <a:r>
              <a:rPr lang="en-US" sz="2500" b="0" i="0" dirty="0" err="1">
                <a:solidFill>
                  <a:schemeClr val="tx1"/>
                </a:solidFill>
                <a:effectLst/>
                <a:latin typeface="Courier New" panose="02070309020205020404" pitchFamily="49" charset="0"/>
                <a:cs typeface="Courier New" panose="02070309020205020404" pitchFamily="49" charset="0"/>
              </a:rPr>
              <a:t>uri</a:t>
            </a:r>
            <a:r>
              <a:rPr lang="en-US" sz="2500" b="0" i="0" dirty="0">
                <a:solidFill>
                  <a:schemeClr val="tx1"/>
                </a:solidFill>
                <a:effectLst/>
                <a:latin typeface="Courier New" panose="02070309020205020404" pitchFamily="49" charset="0"/>
                <a:cs typeface="Courier New" panose="02070309020205020404" pitchFamily="49" charset="0"/>
              </a:rPr>
              <a:t> 'self'; block-all-mixed-content; child-</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github.com</a:t>
            </a:r>
            <a:r>
              <a:rPr lang="en-US" sz="2500" b="0" i="0" dirty="0">
                <a:solidFill>
                  <a:schemeClr val="tx1"/>
                </a:solidFill>
                <a:effectLst/>
                <a:latin typeface="Courier New" panose="02070309020205020404" pitchFamily="49" charset="0"/>
                <a:cs typeface="Courier New" panose="02070309020205020404" pitchFamily="49" charset="0"/>
              </a:rPr>
              <a:t>/assets-</a:t>
            </a:r>
            <a:r>
              <a:rPr lang="en-US" sz="2500" b="0" i="0" dirty="0" err="1">
                <a:solidFill>
                  <a:schemeClr val="tx1"/>
                </a:solidFill>
                <a:effectLst/>
                <a:latin typeface="Courier New" panose="02070309020205020404" pitchFamily="49" charset="0"/>
                <a:cs typeface="Courier New" panose="02070309020205020404" pitchFamily="49" charset="0"/>
              </a:rPr>
              <a:t>cdn</a:t>
            </a:r>
            <a:r>
              <a:rPr lang="en-US" sz="2500" b="0" i="0" dirty="0">
                <a:solidFill>
                  <a:schemeClr val="tx1"/>
                </a:solidFill>
                <a:effectLst/>
                <a:latin typeface="Courier New" panose="02070309020205020404" pitchFamily="49" charset="0"/>
                <a:cs typeface="Courier New" panose="02070309020205020404" pitchFamily="49" charset="0"/>
              </a:rPr>
              <a:t>/worker/ </a:t>
            </a:r>
            <a:r>
              <a:rPr lang="en-US" sz="2500" b="0" i="0" dirty="0" err="1">
                <a:solidFill>
                  <a:schemeClr val="tx1"/>
                </a:solidFill>
                <a:effectLst/>
                <a:latin typeface="Courier New" panose="02070309020205020404" pitchFamily="49" charset="0"/>
                <a:cs typeface="Courier New" panose="02070309020205020404" pitchFamily="49" charset="0"/>
              </a:rPr>
              <a:t>gist.github.com</a:t>
            </a:r>
            <a:r>
              <a:rPr lang="en-US" sz="2500" b="0" i="0" dirty="0">
                <a:solidFill>
                  <a:schemeClr val="tx1"/>
                </a:solidFill>
                <a:effectLst/>
                <a:latin typeface="Courier New" panose="02070309020205020404" pitchFamily="49" charset="0"/>
                <a:cs typeface="Courier New" panose="02070309020205020404" pitchFamily="49" charset="0"/>
              </a:rPr>
              <a:t>/assets-</a:t>
            </a:r>
            <a:r>
              <a:rPr lang="en-US" sz="2500" b="0" i="0" dirty="0" err="1">
                <a:solidFill>
                  <a:schemeClr val="tx1"/>
                </a:solidFill>
                <a:effectLst/>
                <a:latin typeface="Courier New" panose="02070309020205020404" pitchFamily="49" charset="0"/>
                <a:cs typeface="Courier New" panose="02070309020205020404" pitchFamily="49" charset="0"/>
              </a:rPr>
              <a:t>cdn</a:t>
            </a:r>
            <a:r>
              <a:rPr lang="en-US" sz="2500" b="0" i="0" dirty="0">
                <a:solidFill>
                  <a:schemeClr val="tx1"/>
                </a:solidFill>
                <a:effectLst/>
                <a:latin typeface="Courier New" panose="02070309020205020404" pitchFamily="49" charset="0"/>
                <a:cs typeface="Courier New" panose="02070309020205020404" pitchFamily="49" charset="0"/>
              </a:rPr>
              <a:t>/worker/; connect-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'self' </a:t>
            </a:r>
            <a:r>
              <a:rPr lang="en-US" sz="2500" b="0" i="0" dirty="0" err="1">
                <a:solidFill>
                  <a:schemeClr val="tx1"/>
                </a:solidFill>
                <a:effectLst/>
                <a:latin typeface="Courier New" panose="02070309020205020404" pitchFamily="49" charset="0"/>
                <a:cs typeface="Courier New" panose="02070309020205020404" pitchFamily="49" charset="0"/>
              </a:rPr>
              <a:t>uploads.github.com</a:t>
            </a:r>
            <a:r>
              <a:rPr lang="en-US" sz="2500" b="0" i="0" dirty="0">
                <a:solidFill>
                  <a:schemeClr val="tx1"/>
                </a:solidFill>
                <a:effectLst/>
                <a:latin typeface="Courier New" panose="02070309020205020404" pitchFamily="49" charset="0"/>
                <a:cs typeface="Courier New" panose="02070309020205020404" pitchFamily="49" charset="0"/>
              </a:rPr>
              <a:t> objects-</a:t>
            </a:r>
            <a:r>
              <a:rPr lang="en-US" sz="2500" b="0" i="0" dirty="0" err="1">
                <a:solidFill>
                  <a:schemeClr val="tx1"/>
                </a:solidFill>
                <a:effectLst/>
                <a:latin typeface="Courier New" panose="02070309020205020404" pitchFamily="49" charset="0"/>
                <a:cs typeface="Courier New" panose="02070309020205020404" pitchFamily="49" charset="0"/>
              </a:rPr>
              <a:t>origin.githubusercontent.com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www.githubstatus.com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collector.github.com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raw.githubusercontent.com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api.github.com</a:t>
            </a:r>
            <a:r>
              <a:rPr lang="en-US" sz="2500" b="0" i="0" dirty="0">
                <a:solidFill>
                  <a:schemeClr val="tx1"/>
                </a:solidFill>
                <a:effectLst/>
                <a:latin typeface="Courier New" panose="02070309020205020404" pitchFamily="49" charset="0"/>
                <a:cs typeface="Courier New" panose="02070309020205020404" pitchFamily="49" charset="0"/>
              </a:rPr>
              <a:t> github-cloud.s3.amazonaws.com github-production-repository-file-5c1aeb.s3.amazonaws.com github-production-upload-manifest-file-7fdce7.s3.amazonaws.com github-production-user-asset-6210df.s3.amazonaws.com </a:t>
            </a:r>
            <a:r>
              <a:rPr lang="en-US" sz="2500" b="0" i="0" dirty="0" err="1">
                <a:solidFill>
                  <a:schemeClr val="tx1"/>
                </a:solidFill>
                <a:effectLst/>
                <a:latin typeface="Courier New" panose="02070309020205020404" pitchFamily="49" charset="0"/>
                <a:cs typeface="Courier New" panose="02070309020205020404" pitchFamily="49" charset="0"/>
              </a:rPr>
              <a:t>cdn.optimizely.com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logx.optimizely.com</a:t>
            </a:r>
            <a:r>
              <a:rPr lang="en-US" sz="2500" b="0" i="0" dirty="0">
                <a:solidFill>
                  <a:schemeClr val="tx1"/>
                </a:solidFill>
                <a:effectLst/>
                <a:latin typeface="Courier New" panose="02070309020205020404" pitchFamily="49" charset="0"/>
                <a:cs typeface="Courier New" panose="02070309020205020404" pitchFamily="49" charset="0"/>
              </a:rPr>
              <a:t>/v1/events *.</a:t>
            </a:r>
            <a:r>
              <a:rPr lang="en-US" sz="2500" b="0" i="0" dirty="0" err="1">
                <a:solidFill>
                  <a:schemeClr val="tx1"/>
                </a:solidFill>
                <a:effectLst/>
                <a:latin typeface="Courier New" panose="02070309020205020404" pitchFamily="49" charset="0"/>
                <a:cs typeface="Courier New" panose="02070309020205020404" pitchFamily="49" charset="0"/>
              </a:rPr>
              <a:t>actions.githubusercontent.com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wss</a:t>
            </a:r>
            <a:r>
              <a:rPr lang="en-US" sz="2500" b="0" i="0" dirty="0">
                <a:solidFill>
                  <a:schemeClr val="tx1"/>
                </a:solidFill>
                <a:effectLst/>
                <a:latin typeface="Courier New" panose="02070309020205020404" pitchFamily="49" charset="0"/>
                <a:cs typeface="Courier New" panose="02070309020205020404" pitchFamily="49" charset="0"/>
              </a:rPr>
              <a:t>://*.</a:t>
            </a:r>
            <a:r>
              <a:rPr lang="en-US" sz="2500" b="0" i="0" dirty="0" err="1">
                <a:solidFill>
                  <a:schemeClr val="tx1"/>
                </a:solidFill>
                <a:effectLst/>
                <a:latin typeface="Courier New" panose="02070309020205020404" pitchFamily="49" charset="0"/>
                <a:cs typeface="Courier New" panose="02070309020205020404" pitchFamily="49" charset="0"/>
              </a:rPr>
              <a:t>actions.githubusercontent.com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online.visualstudio.com</a:t>
            </a:r>
            <a:r>
              <a:rPr lang="en-US" sz="2500" b="0" i="0" dirty="0">
                <a:solidFill>
                  <a:schemeClr val="tx1"/>
                </a:solidFill>
                <a:effectLst/>
                <a:latin typeface="Courier New" panose="02070309020205020404" pitchFamily="49" charset="0"/>
                <a:cs typeface="Courier New" panose="02070309020205020404" pitchFamily="49" charset="0"/>
              </a:rPr>
              <a:t>/</a:t>
            </a:r>
            <a:r>
              <a:rPr lang="en-US" sz="2500" b="0" i="0" dirty="0" err="1">
                <a:solidFill>
                  <a:schemeClr val="tx1"/>
                </a:solidFill>
                <a:effectLst/>
                <a:latin typeface="Courier New" panose="02070309020205020404" pitchFamily="49" charset="0"/>
                <a:cs typeface="Courier New" panose="02070309020205020404" pitchFamily="49" charset="0"/>
              </a:rPr>
              <a:t>api</a:t>
            </a:r>
            <a:r>
              <a:rPr lang="en-US" sz="2500" b="0" i="0" dirty="0">
                <a:solidFill>
                  <a:schemeClr val="tx1"/>
                </a:solidFill>
                <a:effectLst/>
                <a:latin typeface="Courier New" panose="02070309020205020404" pitchFamily="49" charset="0"/>
                <a:cs typeface="Courier New" panose="02070309020205020404" pitchFamily="49" charset="0"/>
              </a:rPr>
              <a:t>/v1/locations github-production-repository-image-32fea6.s3.amazonaws.com github-production-release-asset-2e65be.s3.amazonaws.com </a:t>
            </a:r>
            <a:r>
              <a:rPr lang="en-US" sz="2500" b="0" i="0" dirty="0" err="1">
                <a:solidFill>
                  <a:schemeClr val="tx1"/>
                </a:solidFill>
                <a:effectLst/>
                <a:latin typeface="Courier New" panose="02070309020205020404" pitchFamily="49" charset="0"/>
                <a:cs typeface="Courier New" panose="02070309020205020404" pitchFamily="49" charset="0"/>
              </a:rPr>
              <a:t>insights.github.com</a:t>
            </a:r>
            <a:r>
              <a:rPr lang="en-US" sz="2500" b="0" i="0" dirty="0">
                <a:solidFill>
                  <a:schemeClr val="tx1"/>
                </a:solidFill>
                <a:effectLst/>
                <a:latin typeface="Courier New" panose="02070309020205020404" pitchFamily="49" charset="0"/>
                <a:cs typeface="Courier New" panose="02070309020205020404" pitchFamily="49" charset="0"/>
              </a:rPr>
              <a:t> insights-</a:t>
            </a:r>
            <a:r>
              <a:rPr lang="en-US" sz="2500" b="0" i="0" dirty="0" err="1">
                <a:solidFill>
                  <a:schemeClr val="tx1"/>
                </a:solidFill>
                <a:effectLst/>
                <a:latin typeface="Courier New" panose="02070309020205020404" pitchFamily="49" charset="0"/>
                <a:cs typeface="Courier New" panose="02070309020205020404" pitchFamily="49" charset="0"/>
              </a:rPr>
              <a:t>api</a:t>
            </a:r>
            <a:r>
              <a:rPr lang="en-US" sz="2500" b="0" i="0" dirty="0">
                <a:solidFill>
                  <a:schemeClr val="tx1"/>
                </a:solidFill>
                <a:effectLst/>
                <a:latin typeface="Courier New" panose="02070309020205020404" pitchFamily="49" charset="0"/>
                <a:cs typeface="Courier New" panose="02070309020205020404" pitchFamily="49" charset="0"/>
              </a:rPr>
              <a:t>-</a:t>
            </a:r>
            <a:r>
              <a:rPr lang="en-US" sz="2500" b="0" i="0" dirty="0" err="1">
                <a:solidFill>
                  <a:schemeClr val="tx1"/>
                </a:solidFill>
                <a:effectLst/>
                <a:latin typeface="Courier New" panose="02070309020205020404" pitchFamily="49" charset="0"/>
                <a:cs typeface="Courier New" panose="02070309020205020404" pitchFamily="49" charset="0"/>
              </a:rPr>
              <a:t>staging.service.iad.github.net</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wss</a:t>
            </a:r>
            <a:r>
              <a:rPr lang="en-US" sz="2500" b="0" i="0" dirty="0">
                <a:solidFill>
                  <a:schemeClr val="tx1"/>
                </a:solidFill>
                <a:effectLst/>
                <a:latin typeface="Courier New" panose="02070309020205020404" pitchFamily="49" charset="0"/>
                <a:cs typeface="Courier New" panose="02070309020205020404" pitchFamily="49" charset="0"/>
              </a:rPr>
              <a:t>://</a:t>
            </a:r>
            <a:r>
              <a:rPr lang="en-US" sz="2500" b="0" i="0" dirty="0" err="1">
                <a:solidFill>
                  <a:schemeClr val="tx1"/>
                </a:solidFill>
                <a:effectLst/>
                <a:latin typeface="Courier New" panose="02070309020205020404" pitchFamily="49" charset="0"/>
                <a:cs typeface="Courier New" panose="02070309020205020404" pitchFamily="49" charset="0"/>
              </a:rPr>
              <a:t>alive.github.com</a:t>
            </a:r>
            <a:r>
              <a:rPr lang="en-US" sz="2500" b="0" i="0" dirty="0">
                <a:solidFill>
                  <a:schemeClr val="tx1"/>
                </a:solidFill>
                <a:effectLst/>
                <a:latin typeface="Courier New" panose="02070309020205020404" pitchFamily="49" charset="0"/>
                <a:cs typeface="Courier New" panose="02070309020205020404" pitchFamily="49" charset="0"/>
              </a:rPr>
              <a:t>; font-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github.githubassets.com</a:t>
            </a:r>
            <a:r>
              <a:rPr lang="en-US" sz="2500" b="0" i="0" dirty="0">
                <a:solidFill>
                  <a:schemeClr val="tx1"/>
                </a:solidFill>
                <a:effectLst/>
                <a:latin typeface="Courier New" panose="02070309020205020404" pitchFamily="49" charset="0"/>
                <a:cs typeface="Courier New" panose="02070309020205020404" pitchFamily="49" charset="0"/>
              </a:rPr>
              <a:t>; form-action 'self' </a:t>
            </a:r>
            <a:r>
              <a:rPr lang="en-US" sz="2500" b="0" i="0" dirty="0" err="1">
                <a:solidFill>
                  <a:schemeClr val="tx1"/>
                </a:solidFill>
                <a:effectLst/>
                <a:latin typeface="Courier New" panose="02070309020205020404" pitchFamily="49" charset="0"/>
                <a:cs typeface="Courier New" panose="02070309020205020404" pitchFamily="49" charset="0"/>
              </a:rPr>
              <a:t>github.com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gist.github.com</a:t>
            </a:r>
            <a:r>
              <a:rPr lang="en-US" sz="2500" b="0" i="0" dirty="0">
                <a:solidFill>
                  <a:schemeClr val="tx1"/>
                </a:solidFill>
                <a:effectLst/>
                <a:latin typeface="Courier New" panose="02070309020205020404" pitchFamily="49" charset="0"/>
                <a:cs typeface="Courier New" panose="02070309020205020404" pitchFamily="49" charset="0"/>
              </a:rPr>
              <a:t> objects-</a:t>
            </a:r>
            <a:r>
              <a:rPr lang="en-US" sz="2500" b="0" i="0" dirty="0" err="1">
                <a:solidFill>
                  <a:schemeClr val="tx1"/>
                </a:solidFill>
                <a:effectLst/>
                <a:latin typeface="Courier New" panose="02070309020205020404" pitchFamily="49" charset="0"/>
                <a:cs typeface="Courier New" panose="02070309020205020404" pitchFamily="49" charset="0"/>
              </a:rPr>
              <a:t>origin.githubusercontent.com</a:t>
            </a:r>
            <a:r>
              <a:rPr lang="en-US" sz="2500" b="0" i="0" dirty="0">
                <a:solidFill>
                  <a:schemeClr val="tx1"/>
                </a:solidFill>
                <a:effectLst/>
                <a:latin typeface="Courier New" panose="02070309020205020404" pitchFamily="49" charset="0"/>
                <a:cs typeface="Courier New" panose="02070309020205020404" pitchFamily="49" charset="0"/>
              </a:rPr>
              <a:t>; frame-ancestors 'none'; frame-</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viewscreen.githubusercontent.com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notebooks.githubusercontent.com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img-src</a:t>
            </a:r>
            <a:r>
              <a:rPr lang="en-US" sz="2500" b="0" i="0" dirty="0">
                <a:solidFill>
                  <a:schemeClr val="tx1"/>
                </a:solidFill>
                <a:effectLst/>
                <a:latin typeface="Courier New" panose="02070309020205020404" pitchFamily="49" charset="0"/>
                <a:cs typeface="Courier New" panose="02070309020205020404" pitchFamily="49" charset="0"/>
              </a:rPr>
              <a:t> 'self' data: </a:t>
            </a:r>
            <a:r>
              <a:rPr lang="en-US" sz="2500" b="0" i="0" dirty="0" err="1">
                <a:solidFill>
                  <a:schemeClr val="tx1"/>
                </a:solidFill>
                <a:effectLst/>
                <a:latin typeface="Courier New" panose="02070309020205020404" pitchFamily="49" charset="0"/>
                <a:cs typeface="Courier New" panose="02070309020205020404" pitchFamily="49" charset="0"/>
              </a:rPr>
              <a:t>github.githubassets.com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identicons.github.com</a:t>
            </a:r>
            <a:r>
              <a:rPr lang="en-US" sz="2500" b="0" i="0" dirty="0">
                <a:solidFill>
                  <a:schemeClr val="tx1"/>
                </a:solidFill>
                <a:effectLst/>
                <a:latin typeface="Courier New" panose="02070309020205020404" pitchFamily="49" charset="0"/>
                <a:cs typeface="Courier New" panose="02070309020205020404" pitchFamily="49" charset="0"/>
              </a:rPr>
              <a:t> github-cloud.s3.amazonaws.com secured-user-</a:t>
            </a:r>
            <a:r>
              <a:rPr lang="en-US" sz="2500" b="0" i="0" dirty="0" err="1">
                <a:solidFill>
                  <a:schemeClr val="tx1"/>
                </a:solidFill>
                <a:effectLst/>
                <a:latin typeface="Courier New" panose="02070309020205020404" pitchFamily="49" charset="0"/>
                <a:cs typeface="Courier New" panose="02070309020205020404" pitchFamily="49" charset="0"/>
              </a:rPr>
              <a:t>images.githubusercontent.com</a:t>
            </a:r>
            <a:r>
              <a:rPr lang="en-US" sz="2500" b="0" i="0" dirty="0">
                <a:solidFill>
                  <a:schemeClr val="tx1"/>
                </a:solidFill>
                <a:effectLst/>
                <a:latin typeface="Courier New" panose="02070309020205020404" pitchFamily="49" charset="0"/>
                <a:cs typeface="Courier New" panose="02070309020205020404" pitchFamily="49" charset="0"/>
              </a:rPr>
              <a:t>/ github-production-user-asset-6210df.s3.amazonaws.com customer-stories-</a:t>
            </a:r>
            <a:r>
              <a:rPr lang="en-US" sz="2500" b="0" i="0" dirty="0" err="1">
                <a:solidFill>
                  <a:schemeClr val="tx1"/>
                </a:solidFill>
                <a:effectLst/>
                <a:latin typeface="Courier New" panose="02070309020205020404" pitchFamily="49" charset="0"/>
                <a:cs typeface="Courier New" panose="02070309020205020404" pitchFamily="49" charset="0"/>
              </a:rPr>
              <a:t>feed.github.com</a:t>
            </a:r>
            <a:r>
              <a:rPr lang="en-US" sz="2500" b="0" i="0" dirty="0">
                <a:solidFill>
                  <a:schemeClr val="tx1"/>
                </a:solidFill>
                <a:effectLst/>
                <a:latin typeface="Courier New" panose="02070309020205020404" pitchFamily="49" charset="0"/>
                <a:cs typeface="Courier New" panose="02070309020205020404" pitchFamily="49" charset="0"/>
              </a:rPr>
              <a:t> spotlights-</a:t>
            </a:r>
            <a:r>
              <a:rPr lang="en-US" sz="2500" b="0" i="0" dirty="0" err="1">
                <a:solidFill>
                  <a:schemeClr val="tx1"/>
                </a:solidFill>
                <a:effectLst/>
                <a:latin typeface="Courier New" panose="02070309020205020404" pitchFamily="49" charset="0"/>
                <a:cs typeface="Courier New" panose="02070309020205020404" pitchFamily="49" charset="0"/>
              </a:rPr>
              <a:t>feed.github.com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1" i="0" u="sng" dirty="0" err="1">
                <a:solidFill>
                  <a:schemeClr val="tx1"/>
                </a:solidFill>
                <a:effectLst/>
                <a:latin typeface="Courier New" panose="02070309020205020404" pitchFamily="49" charset="0"/>
                <a:cs typeface="Courier New" panose="02070309020205020404" pitchFamily="49" charset="0"/>
              </a:rPr>
              <a:t>images.ctfassets.net</a:t>
            </a:r>
            <a:r>
              <a:rPr lang="en-US" sz="2500" b="1" i="0" u="sng" dirty="0">
                <a:solidFill>
                  <a:schemeClr val="tx1"/>
                </a:solidFill>
                <a:effectLst/>
                <a:latin typeface="Courier New" panose="02070309020205020404" pitchFamily="49" charset="0"/>
                <a:cs typeface="Courier New" panose="02070309020205020404" pitchFamily="49" charset="0"/>
              </a:rPr>
              <a:t>/s5uo95nf6njh</a:t>
            </a:r>
            <a:r>
              <a:rPr lang="en-US" sz="2500" b="0" i="0" dirty="0">
                <a:solidFill>
                  <a:schemeClr val="tx1"/>
                </a:solidFill>
                <a:effectLst/>
                <a:latin typeface="Courier New" panose="02070309020205020404" pitchFamily="49" charset="0"/>
                <a:cs typeface="Courier New" panose="02070309020205020404" pitchFamily="49" charset="0"/>
              </a:rPr>
              <a:t>/; manifest-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'self'; </a:t>
            </a:r>
            <a:r>
              <a:rPr lang="en-US" sz="2500" i="0" dirty="0">
                <a:solidFill>
                  <a:schemeClr val="tx1"/>
                </a:solidFill>
                <a:effectLst/>
                <a:latin typeface="Courier New" panose="02070309020205020404" pitchFamily="49" charset="0"/>
                <a:cs typeface="Courier New" panose="02070309020205020404" pitchFamily="49" charset="0"/>
              </a:rPr>
              <a:t>media-</a:t>
            </a:r>
            <a:r>
              <a:rPr lang="en-US" sz="250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github.com</a:t>
            </a:r>
            <a:r>
              <a:rPr lang="en-US" sz="2500" b="0" i="0" dirty="0">
                <a:solidFill>
                  <a:schemeClr val="tx1"/>
                </a:solidFill>
                <a:effectLst/>
                <a:latin typeface="Courier New" panose="02070309020205020404" pitchFamily="49" charset="0"/>
                <a:cs typeface="Courier New" panose="02070309020205020404" pitchFamily="49" charset="0"/>
              </a:rPr>
              <a:t> user-</a:t>
            </a:r>
            <a:r>
              <a:rPr lang="en-US" sz="2500" b="0" i="0" dirty="0" err="1">
                <a:solidFill>
                  <a:schemeClr val="tx1"/>
                </a:solidFill>
                <a:effectLst/>
                <a:latin typeface="Courier New" panose="02070309020205020404" pitchFamily="49" charset="0"/>
                <a:cs typeface="Courier New" panose="02070309020205020404" pitchFamily="49" charset="0"/>
              </a:rPr>
              <a:t>images.githubusercontent.com</a:t>
            </a:r>
            <a:r>
              <a:rPr lang="en-US" sz="2500" b="0" i="0" dirty="0">
                <a:solidFill>
                  <a:schemeClr val="tx1"/>
                </a:solidFill>
                <a:effectLst/>
                <a:latin typeface="Courier New" panose="02070309020205020404" pitchFamily="49" charset="0"/>
                <a:cs typeface="Courier New" panose="02070309020205020404" pitchFamily="49" charset="0"/>
              </a:rPr>
              <a:t>/ secured-user-</a:t>
            </a:r>
            <a:r>
              <a:rPr lang="en-US" sz="2500" b="0" i="0" dirty="0" err="1">
                <a:solidFill>
                  <a:schemeClr val="tx1"/>
                </a:solidFill>
                <a:effectLst/>
                <a:latin typeface="Courier New" panose="02070309020205020404" pitchFamily="49" charset="0"/>
                <a:cs typeface="Courier New" panose="02070309020205020404" pitchFamily="49" charset="0"/>
              </a:rPr>
              <a:t>images.githubusercontent.com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1" i="0" u="sng" dirty="0" err="1">
                <a:solidFill>
                  <a:schemeClr val="tx1"/>
                </a:solidFill>
                <a:effectLst/>
                <a:latin typeface="Courier New" panose="02070309020205020404" pitchFamily="49" charset="0"/>
                <a:cs typeface="Courier New" panose="02070309020205020404" pitchFamily="49" charset="0"/>
              </a:rPr>
              <a:t>github.githubassets.com</a:t>
            </a:r>
            <a:r>
              <a:rPr lang="en-US" sz="2500" b="1" i="0" u="sng" dirty="0">
                <a:solidFill>
                  <a:schemeClr val="tx1"/>
                </a:solidFill>
                <a:effectLst/>
                <a:latin typeface="Courier New" panose="02070309020205020404" pitchFamily="49" charset="0"/>
                <a:cs typeface="Courier New" panose="02070309020205020404" pitchFamily="49" charset="0"/>
              </a:rPr>
              <a:t> </a:t>
            </a:r>
            <a:r>
              <a:rPr lang="en-US" sz="2500" b="1" i="0" u="sng" dirty="0" err="1">
                <a:solidFill>
                  <a:schemeClr val="tx1"/>
                </a:solidFill>
                <a:effectLst/>
                <a:latin typeface="Courier New" panose="02070309020205020404" pitchFamily="49" charset="0"/>
                <a:cs typeface="Courier New" panose="02070309020205020404" pitchFamily="49" charset="0"/>
              </a:rPr>
              <a:t>assets.ctfassets.net</a:t>
            </a:r>
            <a:r>
              <a:rPr lang="en-US" sz="2500" b="1" i="0" u="sng" dirty="0">
                <a:solidFill>
                  <a:schemeClr val="tx1"/>
                </a:solidFill>
                <a:effectLst/>
                <a:latin typeface="Courier New" panose="02070309020205020404" pitchFamily="49" charset="0"/>
                <a:cs typeface="Courier New" panose="02070309020205020404" pitchFamily="49" charset="0"/>
              </a:rPr>
              <a:t>/s5uo95nf6njh/ </a:t>
            </a:r>
            <a:r>
              <a:rPr lang="en-US" sz="2500" b="1" i="0" u="sng" dirty="0" err="1">
                <a:solidFill>
                  <a:schemeClr val="tx1"/>
                </a:solidFill>
                <a:effectLst/>
                <a:latin typeface="Courier New" panose="02070309020205020404" pitchFamily="49" charset="0"/>
                <a:cs typeface="Courier New" panose="02070309020205020404" pitchFamily="49" charset="0"/>
              </a:rPr>
              <a:t>downloads.ctfassets.net</a:t>
            </a:r>
            <a:r>
              <a:rPr lang="en-US" sz="2500" b="1" i="0" u="sng" dirty="0">
                <a:solidFill>
                  <a:schemeClr val="tx1"/>
                </a:solidFill>
                <a:effectLst/>
                <a:latin typeface="Courier New" panose="02070309020205020404" pitchFamily="49" charset="0"/>
                <a:cs typeface="Courier New" panose="02070309020205020404" pitchFamily="49" charset="0"/>
              </a:rPr>
              <a:t>/s5uo95nf6njh/; </a:t>
            </a:r>
            <a:r>
              <a:rPr lang="en-US" sz="2500" b="0" i="0" dirty="0">
                <a:solidFill>
                  <a:schemeClr val="tx1"/>
                </a:solidFill>
                <a:effectLst/>
                <a:latin typeface="Courier New" panose="02070309020205020404" pitchFamily="49" charset="0"/>
                <a:cs typeface="Courier New" panose="02070309020205020404" pitchFamily="49" charset="0"/>
              </a:rPr>
              <a:t>script-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github.githubassets.com</a:t>
            </a:r>
            <a:r>
              <a:rPr lang="en-US" sz="2500" b="0" i="0" dirty="0">
                <a:solidFill>
                  <a:schemeClr val="tx1"/>
                </a:solidFill>
                <a:effectLst/>
                <a:latin typeface="Courier New" panose="02070309020205020404" pitchFamily="49" charset="0"/>
                <a:cs typeface="Courier New" panose="02070309020205020404" pitchFamily="49" charset="0"/>
              </a:rPr>
              <a:t>; style-</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'unsafe-inline' </a:t>
            </a:r>
            <a:r>
              <a:rPr lang="en-US" sz="2500" b="0" i="0" dirty="0" err="1">
                <a:solidFill>
                  <a:schemeClr val="tx1"/>
                </a:solidFill>
                <a:effectLst/>
                <a:latin typeface="Courier New" panose="02070309020205020404" pitchFamily="49" charset="0"/>
                <a:cs typeface="Courier New" panose="02070309020205020404" pitchFamily="49" charset="0"/>
              </a:rPr>
              <a:t>github.githubassets.com</a:t>
            </a:r>
            <a:r>
              <a:rPr lang="en-US" sz="2500" b="0" i="0" dirty="0">
                <a:solidFill>
                  <a:schemeClr val="tx1"/>
                </a:solidFill>
                <a:effectLst/>
                <a:latin typeface="Courier New" panose="02070309020205020404" pitchFamily="49" charset="0"/>
                <a:cs typeface="Courier New" panose="02070309020205020404" pitchFamily="49" charset="0"/>
              </a:rPr>
              <a:t>; worker-</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github.com</a:t>
            </a:r>
            <a:r>
              <a:rPr lang="en-US" sz="2500" b="0" i="0" dirty="0">
                <a:solidFill>
                  <a:schemeClr val="tx1"/>
                </a:solidFill>
                <a:effectLst/>
                <a:latin typeface="Courier New" panose="02070309020205020404" pitchFamily="49" charset="0"/>
                <a:cs typeface="Courier New" panose="02070309020205020404" pitchFamily="49" charset="0"/>
              </a:rPr>
              <a:t>/assets-</a:t>
            </a:r>
            <a:r>
              <a:rPr lang="en-US" sz="2500" b="0" i="0" dirty="0" err="1">
                <a:solidFill>
                  <a:schemeClr val="tx1"/>
                </a:solidFill>
                <a:effectLst/>
                <a:latin typeface="Courier New" panose="02070309020205020404" pitchFamily="49" charset="0"/>
                <a:cs typeface="Courier New" panose="02070309020205020404" pitchFamily="49" charset="0"/>
              </a:rPr>
              <a:t>cdn</a:t>
            </a:r>
            <a:r>
              <a:rPr lang="en-US" sz="2500" b="0" i="0" dirty="0">
                <a:solidFill>
                  <a:schemeClr val="tx1"/>
                </a:solidFill>
                <a:effectLst/>
                <a:latin typeface="Courier New" panose="02070309020205020404" pitchFamily="49" charset="0"/>
                <a:cs typeface="Courier New" panose="02070309020205020404" pitchFamily="49" charset="0"/>
              </a:rPr>
              <a:t>/worker/ </a:t>
            </a:r>
            <a:r>
              <a:rPr lang="en-US" sz="2500" b="0" i="0" dirty="0" err="1">
                <a:solidFill>
                  <a:schemeClr val="tx1"/>
                </a:solidFill>
                <a:effectLst/>
                <a:latin typeface="Courier New" panose="02070309020205020404" pitchFamily="49" charset="0"/>
                <a:cs typeface="Courier New" panose="02070309020205020404" pitchFamily="49" charset="0"/>
              </a:rPr>
              <a:t>gist.github.com</a:t>
            </a:r>
            <a:r>
              <a:rPr lang="en-US" sz="2500" b="0" i="0" dirty="0">
                <a:solidFill>
                  <a:schemeClr val="tx1"/>
                </a:solidFill>
                <a:effectLst/>
                <a:latin typeface="Courier New" panose="02070309020205020404" pitchFamily="49" charset="0"/>
                <a:cs typeface="Courier New" panose="02070309020205020404" pitchFamily="49" charset="0"/>
              </a:rPr>
              <a:t>/assets-</a:t>
            </a:r>
            <a:r>
              <a:rPr lang="en-US" sz="2500" b="0" i="0" dirty="0" err="1">
                <a:solidFill>
                  <a:schemeClr val="tx1"/>
                </a:solidFill>
                <a:effectLst/>
                <a:latin typeface="Courier New" panose="02070309020205020404" pitchFamily="49" charset="0"/>
                <a:cs typeface="Courier New" panose="02070309020205020404" pitchFamily="49" charset="0"/>
              </a:rPr>
              <a:t>cdn</a:t>
            </a:r>
            <a:r>
              <a:rPr lang="en-US" sz="2500" b="0" i="0" dirty="0">
                <a:solidFill>
                  <a:schemeClr val="tx1"/>
                </a:solidFill>
                <a:effectLst/>
                <a:latin typeface="Courier New" panose="02070309020205020404" pitchFamily="49" charset="0"/>
                <a:cs typeface="Courier New" panose="02070309020205020404" pitchFamily="49" charset="0"/>
              </a:rPr>
              <a:t>/worker/; report-</a:t>
            </a:r>
            <a:r>
              <a:rPr lang="en-US" sz="2500" b="0" i="0" dirty="0" err="1">
                <a:solidFill>
                  <a:schemeClr val="tx1"/>
                </a:solidFill>
                <a:effectLst/>
                <a:latin typeface="Courier New" panose="02070309020205020404" pitchFamily="49" charset="0"/>
                <a:cs typeface="Courier New" panose="02070309020205020404" pitchFamily="49" charset="0"/>
              </a:rPr>
              <a:t>uri</a:t>
            </a:r>
            <a:r>
              <a:rPr lang="en-US" sz="2500" b="0" i="0" dirty="0">
                <a:solidFill>
                  <a:schemeClr val="tx1"/>
                </a:solidFill>
                <a:effectLst/>
                <a:latin typeface="Courier New" panose="02070309020205020404" pitchFamily="49" charset="0"/>
                <a:cs typeface="Courier New" panose="02070309020205020404" pitchFamily="49" charset="0"/>
              </a:rPr>
              <a:t> https://</a:t>
            </a:r>
            <a:r>
              <a:rPr lang="en-US" sz="2500" b="0" i="0" dirty="0" err="1">
                <a:solidFill>
                  <a:schemeClr val="tx1"/>
                </a:solidFill>
                <a:effectLst/>
                <a:latin typeface="Courier New" panose="02070309020205020404" pitchFamily="49" charset="0"/>
                <a:cs typeface="Courier New" panose="02070309020205020404" pitchFamily="49" charset="0"/>
              </a:rPr>
              <a:t>api.github.com</a:t>
            </a:r>
            <a:r>
              <a:rPr lang="en-US" sz="2500" b="0" i="0" dirty="0">
                <a:solidFill>
                  <a:schemeClr val="tx1"/>
                </a:solidFill>
                <a:effectLst/>
                <a:latin typeface="Courier New" panose="02070309020205020404" pitchFamily="49" charset="0"/>
                <a:cs typeface="Courier New" panose="02070309020205020404" pitchFamily="49" charset="0"/>
              </a:rPr>
              <a:t>/_private/browser/errors</a:t>
            </a:r>
          </a:p>
          <a:p>
            <a:endParaRPr lang="en-US" dirty="0">
              <a:solidFill>
                <a:schemeClr val="tx1"/>
              </a:solidFill>
            </a:endParaRPr>
          </a:p>
        </p:txBody>
      </p:sp>
      <p:sp>
        <p:nvSpPr>
          <p:cNvPr id="13" name="Content Placeholder 12">
            <a:extLst>
              <a:ext uri="{FF2B5EF4-FFF2-40B4-BE49-F238E27FC236}">
                <a16:creationId xmlns:a16="http://schemas.microsoft.com/office/drawing/2014/main" id="{C2107E58-251B-499D-4BD2-BCD778FF98AB}"/>
              </a:ext>
            </a:extLst>
          </p:cNvPr>
          <p:cNvSpPr>
            <a:spLocks noGrp="1"/>
          </p:cNvSpPr>
          <p:nvPr>
            <p:ph sz="half" idx="2"/>
          </p:nvPr>
        </p:nvSpPr>
        <p:spPr/>
        <p:txBody>
          <a:bodyPr>
            <a:normAutofit fontScale="32500" lnSpcReduction="20000"/>
          </a:bodyPr>
          <a:lstStyle/>
          <a:p>
            <a:pPr marL="0" indent="0">
              <a:buNone/>
            </a:pPr>
            <a:r>
              <a:rPr lang="en-US" sz="4500" b="1" dirty="0" err="1"/>
              <a:t>GitHub.com</a:t>
            </a:r>
            <a:r>
              <a:rPr lang="en-US" sz="4500" b="1" dirty="0"/>
              <a:t>/forced-request</a:t>
            </a:r>
          </a:p>
          <a:p>
            <a:pPr marL="0" indent="0" algn="l" fontAlgn="t">
              <a:buNone/>
            </a:pPr>
            <a:r>
              <a:rPr lang="en-US" sz="2500" b="1" i="0" dirty="0">
                <a:solidFill>
                  <a:schemeClr val="tx1"/>
                </a:solidFill>
                <a:effectLst/>
                <a:latin typeface="Courier New" panose="02070309020205020404" pitchFamily="49" charset="0"/>
                <a:cs typeface="Courier New" panose="02070309020205020404" pitchFamily="49" charset="0"/>
              </a:rPr>
              <a:t>content-security-policy: </a:t>
            </a:r>
            <a:r>
              <a:rPr lang="en-US" sz="2500" b="0" i="0" dirty="0">
                <a:solidFill>
                  <a:schemeClr val="tx1"/>
                </a:solidFill>
                <a:effectLst/>
                <a:latin typeface="Courier New" panose="02070309020205020404" pitchFamily="49" charset="0"/>
                <a:cs typeface="Courier New" panose="02070309020205020404" pitchFamily="49" charset="0"/>
              </a:rPr>
              <a:t>default-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'none'; base-</a:t>
            </a:r>
            <a:r>
              <a:rPr lang="en-US" sz="2500" b="0" i="0" dirty="0" err="1">
                <a:solidFill>
                  <a:schemeClr val="tx1"/>
                </a:solidFill>
                <a:effectLst/>
                <a:latin typeface="Courier New" panose="02070309020205020404" pitchFamily="49" charset="0"/>
                <a:cs typeface="Courier New" panose="02070309020205020404" pitchFamily="49" charset="0"/>
              </a:rPr>
              <a:t>uri</a:t>
            </a:r>
            <a:r>
              <a:rPr lang="en-US" sz="2500" b="0" i="0" dirty="0">
                <a:solidFill>
                  <a:schemeClr val="tx1"/>
                </a:solidFill>
                <a:effectLst/>
                <a:latin typeface="Courier New" panose="02070309020205020404" pitchFamily="49" charset="0"/>
                <a:cs typeface="Courier New" panose="02070309020205020404" pitchFamily="49" charset="0"/>
              </a:rPr>
              <a:t> 'self'; block-all-mixed-content; child-</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github.com</a:t>
            </a:r>
            <a:r>
              <a:rPr lang="en-US" sz="2500" b="0" i="0" dirty="0">
                <a:solidFill>
                  <a:schemeClr val="tx1"/>
                </a:solidFill>
                <a:effectLst/>
                <a:latin typeface="Courier New" panose="02070309020205020404" pitchFamily="49" charset="0"/>
                <a:cs typeface="Courier New" panose="02070309020205020404" pitchFamily="49" charset="0"/>
              </a:rPr>
              <a:t>/assets-</a:t>
            </a:r>
            <a:r>
              <a:rPr lang="en-US" sz="2500" b="0" i="0" dirty="0" err="1">
                <a:solidFill>
                  <a:schemeClr val="tx1"/>
                </a:solidFill>
                <a:effectLst/>
                <a:latin typeface="Courier New" panose="02070309020205020404" pitchFamily="49" charset="0"/>
                <a:cs typeface="Courier New" panose="02070309020205020404" pitchFamily="49" charset="0"/>
              </a:rPr>
              <a:t>cdn</a:t>
            </a:r>
            <a:r>
              <a:rPr lang="en-US" sz="2500" b="0" i="0" dirty="0">
                <a:solidFill>
                  <a:schemeClr val="tx1"/>
                </a:solidFill>
                <a:effectLst/>
                <a:latin typeface="Courier New" panose="02070309020205020404" pitchFamily="49" charset="0"/>
                <a:cs typeface="Courier New" panose="02070309020205020404" pitchFamily="49" charset="0"/>
              </a:rPr>
              <a:t>/worker/ </a:t>
            </a:r>
            <a:r>
              <a:rPr lang="en-US" sz="2500" b="0" i="0" dirty="0" err="1">
                <a:solidFill>
                  <a:schemeClr val="tx1"/>
                </a:solidFill>
                <a:effectLst/>
                <a:latin typeface="Courier New" panose="02070309020205020404" pitchFamily="49" charset="0"/>
                <a:cs typeface="Courier New" panose="02070309020205020404" pitchFamily="49" charset="0"/>
              </a:rPr>
              <a:t>gist.github.com</a:t>
            </a:r>
            <a:r>
              <a:rPr lang="en-US" sz="2500" b="0" i="0" dirty="0">
                <a:solidFill>
                  <a:schemeClr val="tx1"/>
                </a:solidFill>
                <a:effectLst/>
                <a:latin typeface="Courier New" panose="02070309020205020404" pitchFamily="49" charset="0"/>
                <a:cs typeface="Courier New" panose="02070309020205020404" pitchFamily="49" charset="0"/>
              </a:rPr>
              <a:t>/assets-</a:t>
            </a:r>
            <a:r>
              <a:rPr lang="en-US" sz="2500" b="0" i="0" dirty="0" err="1">
                <a:solidFill>
                  <a:schemeClr val="tx1"/>
                </a:solidFill>
                <a:effectLst/>
                <a:latin typeface="Courier New" panose="02070309020205020404" pitchFamily="49" charset="0"/>
                <a:cs typeface="Courier New" panose="02070309020205020404" pitchFamily="49" charset="0"/>
              </a:rPr>
              <a:t>cdn</a:t>
            </a:r>
            <a:r>
              <a:rPr lang="en-US" sz="2500" b="0" i="0" dirty="0">
                <a:solidFill>
                  <a:schemeClr val="tx1"/>
                </a:solidFill>
                <a:effectLst/>
                <a:latin typeface="Courier New" panose="02070309020205020404" pitchFamily="49" charset="0"/>
                <a:cs typeface="Courier New" panose="02070309020205020404" pitchFamily="49" charset="0"/>
              </a:rPr>
              <a:t>/worker/; connect-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'self' </a:t>
            </a:r>
            <a:r>
              <a:rPr lang="en-US" sz="2500" b="0" i="0" dirty="0" err="1">
                <a:solidFill>
                  <a:schemeClr val="tx1"/>
                </a:solidFill>
                <a:effectLst/>
                <a:latin typeface="Courier New" panose="02070309020205020404" pitchFamily="49" charset="0"/>
                <a:cs typeface="Courier New" panose="02070309020205020404" pitchFamily="49" charset="0"/>
              </a:rPr>
              <a:t>uploads.github.com</a:t>
            </a:r>
            <a:r>
              <a:rPr lang="en-US" sz="2500" b="0" i="0" dirty="0">
                <a:solidFill>
                  <a:schemeClr val="tx1"/>
                </a:solidFill>
                <a:effectLst/>
                <a:latin typeface="Courier New" panose="02070309020205020404" pitchFamily="49" charset="0"/>
                <a:cs typeface="Courier New" panose="02070309020205020404" pitchFamily="49" charset="0"/>
              </a:rPr>
              <a:t> objects-</a:t>
            </a:r>
            <a:r>
              <a:rPr lang="en-US" sz="2500" b="0" i="0" dirty="0" err="1">
                <a:solidFill>
                  <a:schemeClr val="tx1"/>
                </a:solidFill>
                <a:effectLst/>
                <a:latin typeface="Courier New" panose="02070309020205020404" pitchFamily="49" charset="0"/>
                <a:cs typeface="Courier New" panose="02070309020205020404" pitchFamily="49" charset="0"/>
              </a:rPr>
              <a:t>origin.githubusercontent.com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www.githubstatus.com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collector.github.com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raw.githubusercontent.com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api.github.com</a:t>
            </a:r>
            <a:r>
              <a:rPr lang="en-US" sz="2500" b="0" i="0" dirty="0">
                <a:solidFill>
                  <a:schemeClr val="tx1"/>
                </a:solidFill>
                <a:effectLst/>
                <a:latin typeface="Courier New" panose="02070309020205020404" pitchFamily="49" charset="0"/>
                <a:cs typeface="Courier New" panose="02070309020205020404" pitchFamily="49" charset="0"/>
              </a:rPr>
              <a:t> github-cloud.s3.amazonaws.com github-production-repository-file-5c1aeb.s3.amazonaws.com github-production-upload-manifest-file-7fdce7.s3.amazonaws.com github-production-user-asset-6210df.s3.amazonaws.com </a:t>
            </a:r>
            <a:r>
              <a:rPr lang="en-US" sz="2500" b="0" i="0" dirty="0" err="1">
                <a:solidFill>
                  <a:schemeClr val="tx1"/>
                </a:solidFill>
                <a:effectLst/>
                <a:latin typeface="Courier New" panose="02070309020205020404" pitchFamily="49" charset="0"/>
                <a:cs typeface="Courier New" panose="02070309020205020404" pitchFamily="49" charset="0"/>
              </a:rPr>
              <a:t>cdn.optimizely.com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logx.optimizely.com</a:t>
            </a:r>
            <a:r>
              <a:rPr lang="en-US" sz="2500" b="0" i="0" dirty="0">
                <a:solidFill>
                  <a:schemeClr val="tx1"/>
                </a:solidFill>
                <a:effectLst/>
                <a:latin typeface="Courier New" panose="02070309020205020404" pitchFamily="49" charset="0"/>
                <a:cs typeface="Courier New" panose="02070309020205020404" pitchFamily="49" charset="0"/>
              </a:rPr>
              <a:t>/v1/events *.</a:t>
            </a:r>
            <a:r>
              <a:rPr lang="en-US" sz="2500" b="0" i="0" dirty="0" err="1">
                <a:solidFill>
                  <a:schemeClr val="tx1"/>
                </a:solidFill>
                <a:effectLst/>
                <a:latin typeface="Courier New" panose="02070309020205020404" pitchFamily="49" charset="0"/>
                <a:cs typeface="Courier New" panose="02070309020205020404" pitchFamily="49" charset="0"/>
              </a:rPr>
              <a:t>actions.githubusercontent.com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wss</a:t>
            </a:r>
            <a:r>
              <a:rPr lang="en-US" sz="2500" b="0" i="0" dirty="0">
                <a:solidFill>
                  <a:schemeClr val="tx1"/>
                </a:solidFill>
                <a:effectLst/>
                <a:latin typeface="Courier New" panose="02070309020205020404" pitchFamily="49" charset="0"/>
                <a:cs typeface="Courier New" panose="02070309020205020404" pitchFamily="49" charset="0"/>
              </a:rPr>
              <a:t>://*.</a:t>
            </a:r>
            <a:r>
              <a:rPr lang="en-US" sz="2500" b="0" i="0" dirty="0" err="1">
                <a:solidFill>
                  <a:schemeClr val="tx1"/>
                </a:solidFill>
                <a:effectLst/>
                <a:latin typeface="Courier New" panose="02070309020205020404" pitchFamily="49" charset="0"/>
                <a:cs typeface="Courier New" panose="02070309020205020404" pitchFamily="49" charset="0"/>
              </a:rPr>
              <a:t>actions.githubusercontent.com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online.visualstudio.com</a:t>
            </a:r>
            <a:r>
              <a:rPr lang="en-US" sz="2500" b="0" i="0" dirty="0">
                <a:solidFill>
                  <a:schemeClr val="tx1"/>
                </a:solidFill>
                <a:effectLst/>
                <a:latin typeface="Courier New" panose="02070309020205020404" pitchFamily="49" charset="0"/>
                <a:cs typeface="Courier New" panose="02070309020205020404" pitchFamily="49" charset="0"/>
              </a:rPr>
              <a:t>/</a:t>
            </a:r>
            <a:r>
              <a:rPr lang="en-US" sz="2500" b="0" i="0" dirty="0" err="1">
                <a:solidFill>
                  <a:schemeClr val="tx1"/>
                </a:solidFill>
                <a:effectLst/>
                <a:latin typeface="Courier New" panose="02070309020205020404" pitchFamily="49" charset="0"/>
                <a:cs typeface="Courier New" panose="02070309020205020404" pitchFamily="49" charset="0"/>
              </a:rPr>
              <a:t>api</a:t>
            </a:r>
            <a:r>
              <a:rPr lang="en-US" sz="2500" b="0" i="0" dirty="0">
                <a:solidFill>
                  <a:schemeClr val="tx1"/>
                </a:solidFill>
                <a:effectLst/>
                <a:latin typeface="Courier New" panose="02070309020205020404" pitchFamily="49" charset="0"/>
                <a:cs typeface="Courier New" panose="02070309020205020404" pitchFamily="49" charset="0"/>
              </a:rPr>
              <a:t>/v1/locations github-production-repository-image-32fea6.s3.amazonaws.com github-production-release-asset-2e65be.s3.amazonaws.com </a:t>
            </a:r>
            <a:r>
              <a:rPr lang="en-US" sz="2500" b="0" i="0" dirty="0" err="1">
                <a:solidFill>
                  <a:schemeClr val="tx1"/>
                </a:solidFill>
                <a:effectLst/>
                <a:latin typeface="Courier New" panose="02070309020205020404" pitchFamily="49" charset="0"/>
                <a:cs typeface="Courier New" panose="02070309020205020404" pitchFamily="49" charset="0"/>
              </a:rPr>
              <a:t>insights.github.com</a:t>
            </a:r>
            <a:r>
              <a:rPr lang="en-US" sz="2500" b="0" i="0" dirty="0">
                <a:solidFill>
                  <a:schemeClr val="tx1"/>
                </a:solidFill>
                <a:effectLst/>
                <a:latin typeface="Courier New" panose="02070309020205020404" pitchFamily="49" charset="0"/>
                <a:cs typeface="Courier New" panose="02070309020205020404" pitchFamily="49" charset="0"/>
              </a:rPr>
              <a:t> insights-</a:t>
            </a:r>
            <a:r>
              <a:rPr lang="en-US" sz="2500" b="0" i="0" dirty="0" err="1">
                <a:solidFill>
                  <a:schemeClr val="tx1"/>
                </a:solidFill>
                <a:effectLst/>
                <a:latin typeface="Courier New" panose="02070309020205020404" pitchFamily="49" charset="0"/>
                <a:cs typeface="Courier New" panose="02070309020205020404" pitchFamily="49" charset="0"/>
              </a:rPr>
              <a:t>api</a:t>
            </a:r>
            <a:r>
              <a:rPr lang="en-US" sz="2500" b="0" i="0" dirty="0">
                <a:solidFill>
                  <a:schemeClr val="tx1"/>
                </a:solidFill>
                <a:effectLst/>
                <a:latin typeface="Courier New" panose="02070309020205020404" pitchFamily="49" charset="0"/>
                <a:cs typeface="Courier New" panose="02070309020205020404" pitchFamily="49" charset="0"/>
              </a:rPr>
              <a:t>-</a:t>
            </a:r>
            <a:r>
              <a:rPr lang="en-US" sz="2500" b="0" i="0" dirty="0" err="1">
                <a:solidFill>
                  <a:schemeClr val="tx1"/>
                </a:solidFill>
                <a:effectLst/>
                <a:latin typeface="Courier New" panose="02070309020205020404" pitchFamily="49" charset="0"/>
                <a:cs typeface="Courier New" panose="02070309020205020404" pitchFamily="49" charset="0"/>
              </a:rPr>
              <a:t>staging.service.iad.github.net</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wss</a:t>
            </a:r>
            <a:r>
              <a:rPr lang="en-US" sz="2500" b="0" i="0" dirty="0">
                <a:solidFill>
                  <a:schemeClr val="tx1"/>
                </a:solidFill>
                <a:effectLst/>
                <a:latin typeface="Courier New" panose="02070309020205020404" pitchFamily="49" charset="0"/>
                <a:cs typeface="Courier New" panose="02070309020205020404" pitchFamily="49" charset="0"/>
              </a:rPr>
              <a:t>://</a:t>
            </a:r>
            <a:r>
              <a:rPr lang="en-US" sz="2500" b="0" i="0" dirty="0" err="1">
                <a:solidFill>
                  <a:schemeClr val="tx1"/>
                </a:solidFill>
                <a:effectLst/>
                <a:latin typeface="Courier New" panose="02070309020205020404" pitchFamily="49" charset="0"/>
                <a:cs typeface="Courier New" panose="02070309020205020404" pitchFamily="49" charset="0"/>
              </a:rPr>
              <a:t>alive.github.com</a:t>
            </a:r>
            <a:r>
              <a:rPr lang="en-US" sz="2500" b="0" i="0" dirty="0">
                <a:solidFill>
                  <a:schemeClr val="tx1"/>
                </a:solidFill>
                <a:effectLst/>
                <a:latin typeface="Courier New" panose="02070309020205020404" pitchFamily="49" charset="0"/>
                <a:cs typeface="Courier New" panose="02070309020205020404" pitchFamily="49" charset="0"/>
              </a:rPr>
              <a:t>; font-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github.githubassets.com</a:t>
            </a:r>
            <a:r>
              <a:rPr lang="en-US" sz="2500" b="0" i="0" dirty="0">
                <a:solidFill>
                  <a:schemeClr val="tx1"/>
                </a:solidFill>
                <a:effectLst/>
                <a:latin typeface="Courier New" panose="02070309020205020404" pitchFamily="49" charset="0"/>
                <a:cs typeface="Courier New" panose="02070309020205020404" pitchFamily="49" charset="0"/>
              </a:rPr>
              <a:t>; form-action 'self' </a:t>
            </a:r>
            <a:r>
              <a:rPr lang="en-US" sz="2500" b="0" i="0" dirty="0" err="1">
                <a:solidFill>
                  <a:schemeClr val="tx1"/>
                </a:solidFill>
                <a:effectLst/>
                <a:latin typeface="Courier New" panose="02070309020205020404" pitchFamily="49" charset="0"/>
                <a:cs typeface="Courier New" panose="02070309020205020404" pitchFamily="49" charset="0"/>
              </a:rPr>
              <a:t>github.com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gist.github.com</a:t>
            </a:r>
            <a:r>
              <a:rPr lang="en-US" sz="2500" b="0" i="0" dirty="0">
                <a:solidFill>
                  <a:schemeClr val="tx1"/>
                </a:solidFill>
                <a:effectLst/>
                <a:latin typeface="Courier New" panose="02070309020205020404" pitchFamily="49" charset="0"/>
                <a:cs typeface="Courier New" panose="02070309020205020404" pitchFamily="49" charset="0"/>
              </a:rPr>
              <a:t> objects-</a:t>
            </a:r>
            <a:r>
              <a:rPr lang="en-US" sz="2500" b="0" i="0" dirty="0" err="1">
                <a:solidFill>
                  <a:schemeClr val="tx1"/>
                </a:solidFill>
                <a:effectLst/>
                <a:latin typeface="Courier New" panose="02070309020205020404" pitchFamily="49" charset="0"/>
                <a:cs typeface="Courier New" panose="02070309020205020404" pitchFamily="49" charset="0"/>
              </a:rPr>
              <a:t>origin.githubusercontent.com</a:t>
            </a:r>
            <a:r>
              <a:rPr lang="en-US" sz="2500" b="0" i="0" dirty="0">
                <a:solidFill>
                  <a:schemeClr val="tx1"/>
                </a:solidFill>
                <a:effectLst/>
                <a:latin typeface="Courier New" panose="02070309020205020404" pitchFamily="49" charset="0"/>
                <a:cs typeface="Courier New" panose="02070309020205020404" pitchFamily="49" charset="0"/>
              </a:rPr>
              <a:t>; frame-ancestors 'none'; frame-</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viewscreen.githubusercontent.com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notebooks.githubusercontent.com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img-src</a:t>
            </a:r>
            <a:r>
              <a:rPr lang="en-US" sz="2500" b="0" i="0" dirty="0">
                <a:solidFill>
                  <a:schemeClr val="tx1"/>
                </a:solidFill>
                <a:effectLst/>
                <a:latin typeface="Courier New" panose="02070309020205020404" pitchFamily="49" charset="0"/>
                <a:cs typeface="Courier New" panose="02070309020205020404" pitchFamily="49" charset="0"/>
              </a:rPr>
              <a:t> 'self' data: </a:t>
            </a:r>
            <a:r>
              <a:rPr lang="en-US" sz="2500" b="0" i="0" dirty="0" err="1">
                <a:solidFill>
                  <a:schemeClr val="tx1"/>
                </a:solidFill>
                <a:effectLst/>
                <a:latin typeface="Courier New" panose="02070309020205020404" pitchFamily="49" charset="0"/>
                <a:cs typeface="Courier New" panose="02070309020205020404" pitchFamily="49" charset="0"/>
              </a:rPr>
              <a:t>github.githubassets.com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identicons.github.com</a:t>
            </a:r>
            <a:r>
              <a:rPr lang="en-US" sz="2500" b="0" i="0" dirty="0">
                <a:solidFill>
                  <a:schemeClr val="tx1"/>
                </a:solidFill>
                <a:effectLst/>
                <a:latin typeface="Courier New" panose="02070309020205020404" pitchFamily="49" charset="0"/>
                <a:cs typeface="Courier New" panose="02070309020205020404" pitchFamily="49" charset="0"/>
              </a:rPr>
              <a:t> github-cloud.s3.amazonaws.com secured-user-</a:t>
            </a:r>
            <a:r>
              <a:rPr lang="en-US" sz="2500" b="0" i="0" dirty="0" err="1">
                <a:solidFill>
                  <a:schemeClr val="tx1"/>
                </a:solidFill>
                <a:effectLst/>
                <a:latin typeface="Courier New" panose="02070309020205020404" pitchFamily="49" charset="0"/>
                <a:cs typeface="Courier New" panose="02070309020205020404" pitchFamily="49" charset="0"/>
              </a:rPr>
              <a:t>images.githubusercontent.com</a:t>
            </a:r>
            <a:r>
              <a:rPr lang="en-US" sz="2500" b="0" i="0" dirty="0">
                <a:solidFill>
                  <a:schemeClr val="tx1"/>
                </a:solidFill>
                <a:effectLst/>
                <a:latin typeface="Courier New" panose="02070309020205020404" pitchFamily="49" charset="0"/>
                <a:cs typeface="Courier New" panose="02070309020205020404" pitchFamily="49" charset="0"/>
              </a:rPr>
              <a:t>/ github-production-user-asset-6210df.s3.amazonaws.com customer-stories-</a:t>
            </a:r>
            <a:r>
              <a:rPr lang="en-US" sz="2500" b="0" i="0" dirty="0" err="1">
                <a:solidFill>
                  <a:schemeClr val="tx1"/>
                </a:solidFill>
                <a:effectLst/>
                <a:latin typeface="Courier New" panose="02070309020205020404" pitchFamily="49" charset="0"/>
                <a:cs typeface="Courier New" panose="02070309020205020404" pitchFamily="49" charset="0"/>
              </a:rPr>
              <a:t>feed.github.com</a:t>
            </a:r>
            <a:r>
              <a:rPr lang="en-US" sz="2500" b="0" i="0" dirty="0">
                <a:solidFill>
                  <a:schemeClr val="tx1"/>
                </a:solidFill>
                <a:effectLst/>
                <a:latin typeface="Courier New" panose="02070309020205020404" pitchFamily="49" charset="0"/>
                <a:cs typeface="Courier New" panose="02070309020205020404" pitchFamily="49" charset="0"/>
              </a:rPr>
              <a:t> spotlights-</a:t>
            </a:r>
            <a:r>
              <a:rPr lang="en-US" sz="2500" b="0" i="0" dirty="0" err="1">
                <a:solidFill>
                  <a:schemeClr val="tx1"/>
                </a:solidFill>
                <a:effectLst/>
                <a:latin typeface="Courier New" panose="02070309020205020404" pitchFamily="49" charset="0"/>
                <a:cs typeface="Courier New" panose="02070309020205020404" pitchFamily="49" charset="0"/>
              </a:rPr>
              <a:t>feed.github.com</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githubusercontent.com</a:t>
            </a:r>
            <a:r>
              <a:rPr lang="en-US" sz="2500" b="0" i="0" dirty="0">
                <a:solidFill>
                  <a:schemeClr val="tx1"/>
                </a:solidFill>
                <a:effectLst/>
                <a:latin typeface="Courier New" panose="02070309020205020404" pitchFamily="49" charset="0"/>
                <a:cs typeface="Courier New" panose="02070309020205020404" pitchFamily="49" charset="0"/>
              </a:rPr>
              <a:t>; manifest-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'self'; media-</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github.com</a:t>
            </a:r>
            <a:r>
              <a:rPr lang="en-US" sz="2500" b="0" i="0" dirty="0">
                <a:solidFill>
                  <a:schemeClr val="tx1"/>
                </a:solidFill>
                <a:effectLst/>
                <a:latin typeface="Courier New" panose="02070309020205020404" pitchFamily="49" charset="0"/>
                <a:cs typeface="Courier New" panose="02070309020205020404" pitchFamily="49" charset="0"/>
              </a:rPr>
              <a:t> user-</a:t>
            </a:r>
            <a:r>
              <a:rPr lang="en-US" sz="2500" b="0" i="0" dirty="0" err="1">
                <a:solidFill>
                  <a:schemeClr val="tx1"/>
                </a:solidFill>
                <a:effectLst/>
                <a:latin typeface="Courier New" panose="02070309020205020404" pitchFamily="49" charset="0"/>
                <a:cs typeface="Courier New" panose="02070309020205020404" pitchFamily="49" charset="0"/>
              </a:rPr>
              <a:t>images.githubusercontent.com</a:t>
            </a:r>
            <a:r>
              <a:rPr lang="en-US" sz="2500" b="0" i="0" dirty="0">
                <a:solidFill>
                  <a:schemeClr val="tx1"/>
                </a:solidFill>
                <a:effectLst/>
                <a:latin typeface="Courier New" panose="02070309020205020404" pitchFamily="49" charset="0"/>
                <a:cs typeface="Courier New" panose="02070309020205020404" pitchFamily="49" charset="0"/>
              </a:rPr>
              <a:t>/ secured-user-</a:t>
            </a:r>
            <a:r>
              <a:rPr lang="en-US" sz="2500" b="0" i="0" dirty="0" err="1">
                <a:solidFill>
                  <a:schemeClr val="tx1"/>
                </a:solidFill>
                <a:effectLst/>
                <a:latin typeface="Courier New" panose="02070309020205020404" pitchFamily="49" charset="0"/>
                <a:cs typeface="Courier New" panose="02070309020205020404" pitchFamily="49" charset="0"/>
              </a:rPr>
              <a:t>images.githubusercontent.com</a:t>
            </a:r>
            <a:r>
              <a:rPr lang="en-US" sz="2500" b="0" i="0" dirty="0">
                <a:solidFill>
                  <a:schemeClr val="tx1"/>
                </a:solidFill>
                <a:effectLst/>
                <a:latin typeface="Courier New" panose="02070309020205020404" pitchFamily="49" charset="0"/>
                <a:cs typeface="Courier New" panose="02070309020205020404" pitchFamily="49" charset="0"/>
              </a:rPr>
              <a:t>/; script-</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github.githubassets.com</a:t>
            </a:r>
            <a:r>
              <a:rPr lang="en-US" sz="2500" b="0" i="0" dirty="0">
                <a:solidFill>
                  <a:schemeClr val="tx1"/>
                </a:solidFill>
                <a:effectLst/>
                <a:latin typeface="Courier New" panose="02070309020205020404" pitchFamily="49" charset="0"/>
                <a:cs typeface="Courier New" panose="02070309020205020404" pitchFamily="49" charset="0"/>
              </a:rPr>
              <a:t>; style-</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'unsafe-inline' </a:t>
            </a:r>
            <a:r>
              <a:rPr lang="en-US" sz="2500" b="0" i="0" dirty="0" err="1">
                <a:solidFill>
                  <a:schemeClr val="tx1"/>
                </a:solidFill>
                <a:effectLst/>
                <a:latin typeface="Courier New" panose="02070309020205020404" pitchFamily="49" charset="0"/>
                <a:cs typeface="Courier New" panose="02070309020205020404" pitchFamily="49" charset="0"/>
              </a:rPr>
              <a:t>github.githubassets.com</a:t>
            </a:r>
            <a:r>
              <a:rPr lang="en-US" sz="2500" b="0" i="0" dirty="0">
                <a:solidFill>
                  <a:schemeClr val="tx1"/>
                </a:solidFill>
                <a:effectLst/>
                <a:latin typeface="Courier New" panose="02070309020205020404" pitchFamily="49" charset="0"/>
                <a:cs typeface="Courier New" panose="02070309020205020404" pitchFamily="49" charset="0"/>
              </a:rPr>
              <a:t>; worker-</a:t>
            </a:r>
            <a:r>
              <a:rPr lang="en-US" sz="2500" b="0" i="0" dirty="0" err="1">
                <a:solidFill>
                  <a:schemeClr val="tx1"/>
                </a:solidFill>
                <a:effectLst/>
                <a:latin typeface="Courier New" panose="02070309020205020404" pitchFamily="49" charset="0"/>
                <a:cs typeface="Courier New" panose="02070309020205020404" pitchFamily="49" charset="0"/>
              </a:rPr>
              <a:t>src</a:t>
            </a:r>
            <a:r>
              <a:rPr lang="en-US" sz="2500" b="0" i="0" dirty="0">
                <a:solidFill>
                  <a:schemeClr val="tx1"/>
                </a:solidFill>
                <a:effectLst/>
                <a:latin typeface="Courier New" panose="02070309020205020404" pitchFamily="49" charset="0"/>
                <a:cs typeface="Courier New" panose="02070309020205020404" pitchFamily="49" charset="0"/>
              </a:rPr>
              <a:t> </a:t>
            </a:r>
            <a:r>
              <a:rPr lang="en-US" sz="2500" b="0" i="0" dirty="0" err="1">
                <a:solidFill>
                  <a:schemeClr val="tx1"/>
                </a:solidFill>
                <a:effectLst/>
                <a:latin typeface="Courier New" panose="02070309020205020404" pitchFamily="49" charset="0"/>
                <a:cs typeface="Courier New" panose="02070309020205020404" pitchFamily="49" charset="0"/>
              </a:rPr>
              <a:t>github.com</a:t>
            </a:r>
            <a:r>
              <a:rPr lang="en-US" sz="2500" b="0" i="0" dirty="0">
                <a:solidFill>
                  <a:schemeClr val="tx1"/>
                </a:solidFill>
                <a:effectLst/>
                <a:latin typeface="Courier New" panose="02070309020205020404" pitchFamily="49" charset="0"/>
                <a:cs typeface="Courier New" panose="02070309020205020404" pitchFamily="49" charset="0"/>
              </a:rPr>
              <a:t>/assets-</a:t>
            </a:r>
            <a:r>
              <a:rPr lang="en-US" sz="2500" b="0" i="0" dirty="0" err="1">
                <a:solidFill>
                  <a:schemeClr val="tx1"/>
                </a:solidFill>
                <a:effectLst/>
                <a:latin typeface="Courier New" panose="02070309020205020404" pitchFamily="49" charset="0"/>
                <a:cs typeface="Courier New" panose="02070309020205020404" pitchFamily="49" charset="0"/>
              </a:rPr>
              <a:t>cdn</a:t>
            </a:r>
            <a:r>
              <a:rPr lang="en-US" sz="2500" b="0" i="0" dirty="0">
                <a:solidFill>
                  <a:schemeClr val="tx1"/>
                </a:solidFill>
                <a:effectLst/>
                <a:latin typeface="Courier New" panose="02070309020205020404" pitchFamily="49" charset="0"/>
                <a:cs typeface="Courier New" panose="02070309020205020404" pitchFamily="49" charset="0"/>
              </a:rPr>
              <a:t>/worker/ </a:t>
            </a:r>
            <a:r>
              <a:rPr lang="en-US" sz="2500" b="0" i="0" dirty="0" err="1">
                <a:solidFill>
                  <a:schemeClr val="tx1"/>
                </a:solidFill>
                <a:effectLst/>
                <a:latin typeface="Courier New" panose="02070309020205020404" pitchFamily="49" charset="0"/>
                <a:cs typeface="Courier New" panose="02070309020205020404" pitchFamily="49" charset="0"/>
              </a:rPr>
              <a:t>gist.github.com</a:t>
            </a:r>
            <a:r>
              <a:rPr lang="en-US" sz="2500" b="0" i="0" dirty="0">
                <a:solidFill>
                  <a:schemeClr val="tx1"/>
                </a:solidFill>
                <a:effectLst/>
                <a:latin typeface="Courier New" panose="02070309020205020404" pitchFamily="49" charset="0"/>
                <a:cs typeface="Courier New" panose="02070309020205020404" pitchFamily="49" charset="0"/>
              </a:rPr>
              <a:t>/assets-</a:t>
            </a:r>
            <a:r>
              <a:rPr lang="en-US" sz="2500" b="0" i="0" dirty="0" err="1">
                <a:solidFill>
                  <a:schemeClr val="tx1"/>
                </a:solidFill>
                <a:effectLst/>
                <a:latin typeface="Courier New" panose="02070309020205020404" pitchFamily="49" charset="0"/>
                <a:cs typeface="Courier New" panose="02070309020205020404" pitchFamily="49" charset="0"/>
              </a:rPr>
              <a:t>cdn</a:t>
            </a:r>
            <a:r>
              <a:rPr lang="en-US" sz="2500" b="0" i="0" dirty="0">
                <a:solidFill>
                  <a:schemeClr val="tx1"/>
                </a:solidFill>
                <a:effectLst/>
                <a:latin typeface="Courier New" panose="02070309020205020404" pitchFamily="49" charset="0"/>
                <a:cs typeface="Courier New" panose="02070309020205020404" pitchFamily="49" charset="0"/>
              </a:rPr>
              <a:t>/worker/; report-</a:t>
            </a:r>
            <a:r>
              <a:rPr lang="en-US" sz="2500" b="0" i="0" dirty="0" err="1">
                <a:solidFill>
                  <a:schemeClr val="tx1"/>
                </a:solidFill>
                <a:effectLst/>
                <a:latin typeface="Courier New" panose="02070309020205020404" pitchFamily="49" charset="0"/>
                <a:cs typeface="Courier New" panose="02070309020205020404" pitchFamily="49" charset="0"/>
              </a:rPr>
              <a:t>uri</a:t>
            </a:r>
            <a:r>
              <a:rPr lang="en-US" sz="2500" b="0" i="0" dirty="0">
                <a:solidFill>
                  <a:schemeClr val="tx1"/>
                </a:solidFill>
                <a:effectLst/>
                <a:latin typeface="Courier New" panose="02070309020205020404" pitchFamily="49" charset="0"/>
                <a:cs typeface="Courier New" panose="02070309020205020404" pitchFamily="49" charset="0"/>
              </a:rPr>
              <a:t> https://</a:t>
            </a:r>
            <a:r>
              <a:rPr lang="en-US" sz="2500" b="0" i="0" dirty="0" err="1">
                <a:solidFill>
                  <a:schemeClr val="tx1"/>
                </a:solidFill>
                <a:effectLst/>
                <a:latin typeface="Courier New" panose="02070309020205020404" pitchFamily="49" charset="0"/>
                <a:cs typeface="Courier New" panose="02070309020205020404" pitchFamily="49" charset="0"/>
              </a:rPr>
              <a:t>api.github.com</a:t>
            </a:r>
            <a:r>
              <a:rPr lang="en-US" sz="2500" b="0" i="0" dirty="0">
                <a:solidFill>
                  <a:schemeClr val="tx1"/>
                </a:solidFill>
                <a:effectLst/>
                <a:latin typeface="Courier New" panose="02070309020205020404" pitchFamily="49" charset="0"/>
                <a:cs typeface="Courier New" panose="02070309020205020404" pitchFamily="49" charset="0"/>
              </a:rPr>
              <a:t>/_private/browser/errors</a:t>
            </a:r>
          </a:p>
          <a:p>
            <a:pPr marL="0" indent="0">
              <a:buNone/>
            </a:pPr>
            <a:endParaRPr lang="en-US" dirty="0"/>
          </a:p>
        </p:txBody>
      </p:sp>
      <p:pic>
        <p:nvPicPr>
          <p:cNvPr id="4" name="Picture 2" descr="page2image10356416">
            <a:extLst>
              <a:ext uri="{FF2B5EF4-FFF2-40B4-BE49-F238E27FC236}">
                <a16:creationId xmlns:a16="http://schemas.microsoft.com/office/drawing/2014/main" id="{25E4D0BF-DD78-8109-F2A0-F10F77AAD175}"/>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26867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Refactor CSP</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fontScale="92500" lnSpcReduction="20000"/>
          </a:bodyPr>
          <a:lstStyle/>
          <a:p>
            <a:r>
              <a:rPr lang="en-US" sz="2000" dirty="0">
                <a:solidFill>
                  <a:schemeClr val="accent1"/>
                </a:solidFill>
                <a:latin typeface="Helvetica" pitchFamily="2" charset="0"/>
              </a:rPr>
              <a:t>Problem: </a:t>
            </a:r>
            <a:r>
              <a:rPr lang="en-US" dirty="0"/>
              <a:t>The Content-Security Policy is a bit bloated and should be refactored.</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Review CSP and discover any oddities</a:t>
            </a:r>
          </a:p>
          <a:p>
            <a:pPr marL="457200" indent="-457200">
              <a:buFont typeface="+mj-lt"/>
              <a:buAutoNum type="arabicPeriod"/>
            </a:pPr>
            <a:r>
              <a:rPr lang="en-US" dirty="0"/>
              <a:t>Begin migrating oddities from global CSP to specific controller endpoints.</a:t>
            </a:r>
          </a:p>
          <a:p>
            <a:pPr marL="457200" indent="-457200">
              <a:buFont typeface="+mj-lt"/>
              <a:buAutoNum type="arabicPeriod"/>
            </a:pPr>
            <a:r>
              <a:rPr lang="en-US" dirty="0"/>
              <a:t>Write tests!</a:t>
            </a:r>
          </a:p>
          <a:p>
            <a:pPr marL="457200" lvl="1" indent="0">
              <a:buNone/>
            </a:pPr>
            <a:endParaRPr lang="en-US" sz="1800" dirty="0">
              <a:latin typeface="Helvetica Light" panose="020B0403020202020204" pitchFamily="34" charset="0"/>
            </a:endParaRPr>
          </a:p>
          <a:p>
            <a:r>
              <a:rPr lang="en-US" sz="2000" dirty="0">
                <a:solidFill>
                  <a:schemeClr val="accent1"/>
                </a:solidFill>
                <a:latin typeface="Helvetica" pitchFamily="2" charset="0"/>
              </a:rPr>
              <a:t>Hints:</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Server will need to be rebooted: </a:t>
            </a:r>
            <a:r>
              <a:rPr lang="en-US" sz="2000" dirty="0">
                <a:latin typeface="Courier New" panose="02070309020205020404" pitchFamily="49" charset="0"/>
                <a:cs typeface="Courier New" panose="02070309020205020404" pitchFamily="49" charset="0"/>
              </a:rPr>
              <a:t>docker exec -it skate rails restart</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Find </a:t>
            </a:r>
            <a:r>
              <a:rPr lang="en-US" sz="2000" dirty="0" err="1">
                <a:latin typeface="Courier New" panose="02070309020205020404" pitchFamily="49" charset="0"/>
                <a:cs typeface="Courier New" panose="02070309020205020404" pitchFamily="49" charset="0"/>
              </a:rPr>
              <a:t>SecureHeaders</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Configuration.default</a:t>
            </a:r>
            <a:endParaRPr lang="en-US" sz="2000" dirty="0">
              <a:latin typeface="Courier New" panose="02070309020205020404" pitchFamily="49" charset="0"/>
              <a:cs typeface="Courier New" panose="02070309020205020404" pitchFamily="49" charset="0"/>
            </a:endParaRP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Identify items that may not be required globally -- Shopify?</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Create and utilize </a:t>
            </a:r>
            <a:r>
              <a:rPr lang="en-US" sz="2000" dirty="0" err="1">
                <a:latin typeface="Courier New" panose="02070309020205020404" pitchFamily="49" charset="0"/>
                <a:cs typeface="Courier New" panose="02070309020205020404" pitchFamily="49" charset="0"/>
              </a:rPr>
              <a:t>SecureHeaders</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Configuration.override</a:t>
            </a:r>
            <a:endParaRPr lang="en-US" sz="2000" dirty="0">
              <a:latin typeface="Courier New" panose="02070309020205020404" pitchFamily="49" charset="0"/>
              <a:cs typeface="Courier New" panose="02070309020205020404" pitchFamily="49" charset="0"/>
            </a:endParaRP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7857781" y="1270000"/>
            <a:ext cx="3581400" cy="3581400"/>
          </a:xfrm>
          <a:prstGeom prst="rect">
            <a:avLst/>
          </a:prstGeom>
        </p:spPr>
      </p:pic>
    </p:spTree>
    <p:extLst>
      <p:ext uri="{BB962C8B-B14F-4D97-AF65-F5344CB8AC3E}">
        <p14:creationId xmlns:p14="http://schemas.microsoft.com/office/powerpoint/2010/main" val="4289626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104E2-1342-2A90-49FD-DFE2A778A8DA}"/>
              </a:ext>
            </a:extLst>
          </p:cNvPr>
          <p:cNvSpPr>
            <a:spLocks noGrp="1"/>
          </p:cNvSpPr>
          <p:nvPr>
            <p:ph type="title"/>
          </p:nvPr>
        </p:nvSpPr>
        <p:spPr/>
        <p:txBody>
          <a:bodyPr>
            <a:normAutofit/>
          </a:bodyPr>
          <a:lstStyle/>
          <a:p>
            <a:r>
              <a:rPr lang="en-US" dirty="0"/>
              <a:t>Spoiler</a:t>
            </a:r>
          </a:p>
        </p:txBody>
      </p:sp>
      <p:pic>
        <p:nvPicPr>
          <p:cNvPr id="7" name="Content Placeholder 6" descr="Text&#10;&#10;Description automatically generated">
            <a:extLst>
              <a:ext uri="{FF2B5EF4-FFF2-40B4-BE49-F238E27FC236}">
                <a16:creationId xmlns:a16="http://schemas.microsoft.com/office/drawing/2014/main" id="{71B6AEBE-C81D-A428-BE58-EAEAEF7BD3FC}"/>
              </a:ext>
            </a:extLst>
          </p:cNvPr>
          <p:cNvPicPr>
            <a:picLocks noGrp="1" noChangeAspect="1"/>
          </p:cNvPicPr>
          <p:nvPr>
            <p:ph sz="half" idx="1"/>
          </p:nvPr>
        </p:nvPicPr>
        <p:blipFill>
          <a:blip r:embed="rId2"/>
          <a:stretch>
            <a:fillRect/>
          </a:stretch>
        </p:blipFill>
        <p:spPr>
          <a:xfrm>
            <a:off x="5100638" y="3514976"/>
            <a:ext cx="4448175" cy="1103476"/>
          </a:xfrm>
        </p:spPr>
      </p:pic>
      <p:pic>
        <p:nvPicPr>
          <p:cNvPr id="6" name="Content Placeholder 5" descr="A picture containing toy&#10;&#10;Description automatically generated">
            <a:extLst>
              <a:ext uri="{FF2B5EF4-FFF2-40B4-BE49-F238E27FC236}">
                <a16:creationId xmlns:a16="http://schemas.microsoft.com/office/drawing/2014/main" id="{AC701194-F80C-B439-20AA-8E6437167C95}"/>
              </a:ext>
            </a:extLst>
          </p:cNvPr>
          <p:cNvPicPr>
            <a:picLocks noChangeAspect="1"/>
          </p:cNvPicPr>
          <p:nvPr/>
        </p:nvPicPr>
        <p:blipFill rotWithShape="1">
          <a:blip r:embed="rId3"/>
          <a:srcRect l="15501" r="20726"/>
          <a:stretch/>
        </p:blipFill>
        <p:spPr>
          <a:xfrm>
            <a:off x="677334" y="951568"/>
            <a:ext cx="3506312" cy="5498113"/>
          </a:xfrm>
          <a:prstGeom prst="rect">
            <a:avLst/>
          </a:prstGeom>
        </p:spPr>
      </p:pic>
      <p:sp>
        <p:nvSpPr>
          <p:cNvPr id="8" name="TextBox 7">
            <a:extLst>
              <a:ext uri="{FF2B5EF4-FFF2-40B4-BE49-F238E27FC236}">
                <a16:creationId xmlns:a16="http://schemas.microsoft.com/office/drawing/2014/main" id="{DA517F60-F6EE-76A2-AEA8-1D9BC55906E1}"/>
              </a:ext>
            </a:extLst>
          </p:cNvPr>
          <p:cNvSpPr txBox="1"/>
          <p:nvPr/>
        </p:nvSpPr>
        <p:spPr>
          <a:xfrm>
            <a:off x="5100638" y="1736863"/>
            <a:ext cx="5484194" cy="1754326"/>
          </a:xfrm>
          <a:prstGeom prst="rect">
            <a:avLst/>
          </a:prstGeom>
          <a:noFill/>
        </p:spPr>
        <p:txBody>
          <a:bodyPr wrap="none" rtlCol="0">
            <a:spAutoFit/>
          </a:bodyPr>
          <a:lstStyle/>
          <a:p>
            <a:r>
              <a:rPr lang="en-US" b="0" dirty="0" err="1">
                <a:effectLst/>
                <a:latin typeface="Menlo" panose="020B0609030804020204" pitchFamily="49" charset="0"/>
              </a:rPr>
              <a:t>before_action</a:t>
            </a:r>
            <a:r>
              <a:rPr lang="en-US" b="0" dirty="0">
                <a:effectLst/>
                <a:latin typeface="Menlo" panose="020B0609030804020204" pitchFamily="49" charset="0"/>
              </a:rPr>
              <a:t> :</a:t>
            </a:r>
            <a:r>
              <a:rPr lang="en-US" b="0" dirty="0" err="1">
                <a:effectLst/>
                <a:latin typeface="Menlo" panose="020B0609030804020204" pitchFamily="49" charset="0"/>
              </a:rPr>
              <a:t>csp_override</a:t>
            </a:r>
            <a:endParaRPr lang="en-US" b="0" dirty="0">
              <a:effectLst/>
              <a:latin typeface="Menlo" panose="020B0609030804020204" pitchFamily="49" charset="0"/>
            </a:endParaRPr>
          </a:p>
          <a:p>
            <a:endParaRPr lang="en-US" dirty="0"/>
          </a:p>
          <a:p>
            <a:r>
              <a:rPr lang="en-US" b="0" dirty="0">
                <a:effectLst/>
                <a:latin typeface="Menlo" panose="020B0609030804020204" pitchFamily="49" charset="0"/>
              </a:rPr>
              <a:t>def </a:t>
            </a:r>
            <a:r>
              <a:rPr lang="en-US" b="0" dirty="0" err="1">
                <a:effectLst/>
                <a:latin typeface="Menlo" panose="020B0609030804020204" pitchFamily="49" charset="0"/>
              </a:rPr>
              <a:t>csp_override</a:t>
            </a:r>
            <a:endParaRPr lang="en-US" b="0" dirty="0">
              <a:effectLst/>
              <a:latin typeface="Menlo" panose="020B0609030804020204" pitchFamily="49" charset="0"/>
            </a:endParaRPr>
          </a:p>
          <a:p>
            <a:r>
              <a:rPr lang="en-US" b="0" dirty="0">
                <a:effectLst/>
                <a:latin typeface="Menlo" panose="020B0609030804020204" pitchFamily="49" charset="0"/>
              </a:rPr>
              <a:t>  </a:t>
            </a:r>
            <a:r>
              <a:rPr lang="en-US" b="0" dirty="0" err="1">
                <a:effectLst/>
                <a:latin typeface="Menlo" panose="020B0609030804020204" pitchFamily="49" charset="0"/>
              </a:rPr>
              <a:t>use_secure_headers_override</a:t>
            </a:r>
            <a:r>
              <a:rPr lang="en-US" b="0" dirty="0">
                <a:effectLst/>
                <a:latin typeface="Menlo" panose="020B0609030804020204" pitchFamily="49" charset="0"/>
              </a:rPr>
              <a:t>(:stripe)</a:t>
            </a:r>
          </a:p>
          <a:p>
            <a:r>
              <a:rPr lang="en-US" b="0" dirty="0">
                <a:effectLst/>
                <a:latin typeface="Menlo" panose="020B0609030804020204" pitchFamily="49" charset="0"/>
              </a:rPr>
              <a:t>end</a:t>
            </a:r>
          </a:p>
          <a:p>
            <a:endParaRPr lang="en-US" dirty="0"/>
          </a:p>
        </p:txBody>
      </p:sp>
    </p:spTree>
    <p:extLst>
      <p:ext uri="{BB962C8B-B14F-4D97-AF65-F5344CB8AC3E}">
        <p14:creationId xmlns:p14="http://schemas.microsoft.com/office/powerpoint/2010/main" val="8722811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sz="6600" dirty="0">
                <a:solidFill>
                  <a:schemeClr val="bg1"/>
                </a:solidFill>
              </a:rPr>
              <a:t>Edge cases in XSS</a:t>
            </a:r>
            <a:endParaRPr lang="en-US" sz="6600" dirty="0">
              <a:solidFill>
                <a:schemeClr val="bg1"/>
              </a:solidFill>
              <a:latin typeface="Helvetica" pitchFamily="2" charset="0"/>
            </a:endParaRPr>
          </a:p>
        </p:txBody>
      </p:sp>
      <p:sp>
        <p:nvSpPr>
          <p:cNvPr id="6" name="Subtitle 5">
            <a:extLst>
              <a:ext uri="{FF2B5EF4-FFF2-40B4-BE49-F238E27FC236}">
                <a16:creationId xmlns:a16="http://schemas.microsoft.com/office/drawing/2014/main" id="{831756FB-E27E-0382-A101-4FCA173FFF94}"/>
              </a:ext>
            </a:extLst>
          </p:cNvPr>
          <p:cNvSpPr>
            <a:spLocks noGrp="1"/>
          </p:cNvSpPr>
          <p:nvPr>
            <p:ph type="subTitle" idx="1"/>
          </p:nvPr>
        </p:nvSpPr>
        <p:spPr>
          <a:xfrm>
            <a:off x="1507067" y="4050836"/>
            <a:ext cx="7766936" cy="1096899"/>
          </a:xfrm>
        </p:spPr>
        <p:txBody>
          <a:bodyPr/>
          <a:lstStyle/>
          <a:p>
            <a:r>
              <a:rPr lang="en-US" sz="2400" dirty="0">
                <a:solidFill>
                  <a:schemeClr val="bg1"/>
                </a:solidFill>
              </a:rPr>
              <a:t>Output encoding is not a silver bullet.</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01605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F66CE-D72A-9C54-1B8F-E5A4DD561141}"/>
              </a:ext>
            </a:extLst>
          </p:cNvPr>
          <p:cNvSpPr>
            <a:spLocks noGrp="1"/>
          </p:cNvSpPr>
          <p:nvPr>
            <p:ph type="title"/>
          </p:nvPr>
        </p:nvSpPr>
        <p:spPr>
          <a:xfrm>
            <a:off x="113849" y="701953"/>
            <a:ext cx="8596668" cy="1320800"/>
          </a:xfrm>
        </p:spPr>
        <p:txBody>
          <a:bodyPr/>
          <a:lstStyle/>
          <a:p>
            <a:r>
              <a:rPr lang="en-US" dirty="0"/>
              <a:t>Use CSP, </a:t>
            </a:r>
            <a:r>
              <a:rPr lang="en-US" i="1" dirty="0"/>
              <a:t>don’t</a:t>
            </a:r>
            <a:r>
              <a:rPr lang="en-US" dirty="0"/>
              <a:t> rely on it.</a:t>
            </a:r>
          </a:p>
        </p:txBody>
      </p:sp>
      <p:sp>
        <p:nvSpPr>
          <p:cNvPr id="3" name="Content Placeholder 2">
            <a:extLst>
              <a:ext uri="{FF2B5EF4-FFF2-40B4-BE49-F238E27FC236}">
                <a16:creationId xmlns:a16="http://schemas.microsoft.com/office/drawing/2014/main" id="{211C5E7E-0F31-7DEB-11FB-C4A22F3F7F1A}"/>
              </a:ext>
            </a:extLst>
          </p:cNvPr>
          <p:cNvSpPr>
            <a:spLocks noGrp="1"/>
          </p:cNvSpPr>
          <p:nvPr>
            <p:ph sz="half" idx="1"/>
          </p:nvPr>
        </p:nvSpPr>
        <p:spPr>
          <a:xfrm>
            <a:off x="3174350" y="1556867"/>
            <a:ext cx="4184035" cy="3880772"/>
          </a:xfrm>
        </p:spPr>
        <p:txBody>
          <a:bodyPr>
            <a:normAutofit/>
          </a:bodyPr>
          <a:lstStyle/>
          <a:p>
            <a:pPr marL="0" indent="0">
              <a:buNone/>
            </a:pPr>
            <a:r>
              <a:rPr lang="en-US" sz="2000" dirty="0">
                <a:solidFill>
                  <a:schemeClr val="tx1"/>
                </a:solidFill>
              </a:rPr>
              <a:t>“Content Security Policy (CSP) is </a:t>
            </a:r>
            <a:r>
              <a:rPr lang="en-US" sz="2000" b="1" dirty="0">
                <a:solidFill>
                  <a:schemeClr val="tx1"/>
                </a:solidFill>
              </a:rPr>
              <a:t>an added layer of security </a:t>
            </a:r>
            <a:r>
              <a:rPr lang="en-US" sz="2000" dirty="0">
                <a:solidFill>
                  <a:schemeClr val="tx1"/>
                </a:solidFill>
              </a:rPr>
              <a:t>that helps to detect and mitigate certain types of attacks, including Cross-Site Scripting (XSS) and data injection attacks. These attacks are used for everything from data theft, to site defacement, to malware distribution.”</a:t>
            </a:r>
          </a:p>
        </p:txBody>
      </p:sp>
      <p:sp>
        <p:nvSpPr>
          <p:cNvPr id="5" name="TextBox 4">
            <a:extLst>
              <a:ext uri="{FF2B5EF4-FFF2-40B4-BE49-F238E27FC236}">
                <a16:creationId xmlns:a16="http://schemas.microsoft.com/office/drawing/2014/main" id="{8DF49AA6-7423-5792-D205-F89F39B02C86}"/>
              </a:ext>
            </a:extLst>
          </p:cNvPr>
          <p:cNvSpPr txBox="1"/>
          <p:nvPr/>
        </p:nvSpPr>
        <p:spPr>
          <a:xfrm>
            <a:off x="2883651" y="4581332"/>
            <a:ext cx="4184034" cy="253916"/>
          </a:xfrm>
          <a:prstGeom prst="rect">
            <a:avLst/>
          </a:prstGeom>
          <a:noFill/>
        </p:spPr>
        <p:txBody>
          <a:bodyPr wrap="square" rtlCol="0">
            <a:spAutoFit/>
          </a:bodyPr>
          <a:lstStyle/>
          <a:p>
            <a:pPr algn="r"/>
            <a:r>
              <a:rPr lang="en-US" sz="1050" dirty="0"/>
              <a:t>https://</a:t>
            </a:r>
            <a:r>
              <a:rPr lang="en-US" sz="1050" dirty="0" err="1"/>
              <a:t>developer.mozilla.org</a:t>
            </a:r>
            <a:r>
              <a:rPr lang="en-US" sz="1050" dirty="0"/>
              <a:t>/</a:t>
            </a:r>
            <a:r>
              <a:rPr lang="en-US" sz="1050" dirty="0" err="1"/>
              <a:t>en</a:t>
            </a:r>
            <a:r>
              <a:rPr lang="en-US" sz="1050" dirty="0"/>
              <a:t>-US/docs/Web/HTTP/CSP</a:t>
            </a:r>
          </a:p>
        </p:txBody>
      </p:sp>
      <p:sp>
        <p:nvSpPr>
          <p:cNvPr id="6" name="Title 1">
            <a:extLst>
              <a:ext uri="{FF2B5EF4-FFF2-40B4-BE49-F238E27FC236}">
                <a16:creationId xmlns:a16="http://schemas.microsoft.com/office/drawing/2014/main" id="{F6134367-3AC1-4409-986B-77CB081AFE22}"/>
              </a:ext>
            </a:extLst>
          </p:cNvPr>
          <p:cNvSpPr txBox="1">
            <a:spLocks/>
          </p:cNvSpPr>
          <p:nvPr/>
        </p:nvSpPr>
        <p:spPr>
          <a:xfrm>
            <a:off x="175068" y="4670147"/>
            <a:ext cx="9601200" cy="148590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r"/>
            <a:endParaRPr lang="en-US" dirty="0"/>
          </a:p>
        </p:txBody>
      </p:sp>
      <p:pic>
        <p:nvPicPr>
          <p:cNvPr id="9" name="Picture 2" descr="page2image10356416">
            <a:extLst>
              <a:ext uri="{FF2B5EF4-FFF2-40B4-BE49-F238E27FC236}">
                <a16:creationId xmlns:a16="http://schemas.microsoft.com/office/drawing/2014/main" id="{BE0D80D6-59E2-9C2E-C305-BAC76B669DE6}"/>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758432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519A6-BA17-774E-5F2C-054809EB9D30}"/>
              </a:ext>
            </a:extLst>
          </p:cNvPr>
          <p:cNvSpPr>
            <a:spLocks noGrp="1"/>
          </p:cNvSpPr>
          <p:nvPr>
            <p:ph type="title"/>
          </p:nvPr>
        </p:nvSpPr>
        <p:spPr/>
        <p:txBody>
          <a:bodyPr>
            <a:normAutofit/>
          </a:bodyPr>
          <a:lstStyle/>
          <a:p>
            <a:r>
              <a:rPr lang="en-US" dirty="0"/>
              <a:t>Output encoding is still key</a:t>
            </a:r>
            <a:endParaRPr lang="en-US" dirty="0">
              <a:latin typeface="Helvetica" pitchFamily="2" charset="0"/>
            </a:endParaRPr>
          </a:p>
        </p:txBody>
      </p:sp>
      <p:pic>
        <p:nvPicPr>
          <p:cNvPr id="5" name="Picture 2" descr="page2image10356416">
            <a:extLst>
              <a:ext uri="{FF2B5EF4-FFF2-40B4-BE49-F238E27FC236}">
                <a16:creationId xmlns:a16="http://schemas.microsoft.com/office/drawing/2014/main" id="{E126ECAA-B3F3-6AB3-6FB9-FCBF573E394C}"/>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52BDD531-D506-9D5C-6FE1-C129DD7A117B}"/>
              </a:ext>
            </a:extLst>
          </p:cNvPr>
          <p:cNvSpPr>
            <a:spLocks noGrp="1"/>
          </p:cNvSpPr>
          <p:nvPr>
            <p:ph idx="1"/>
          </p:nvPr>
        </p:nvSpPr>
        <p:spPr/>
        <p:txBody>
          <a:bodyPr/>
          <a:lstStyle/>
          <a:p>
            <a:r>
              <a:rPr lang="en-US" dirty="0"/>
              <a:t>Frameworks generally perform output encoding by default</a:t>
            </a:r>
          </a:p>
          <a:p>
            <a:pPr lvl="1"/>
            <a:r>
              <a:rPr lang="en-US" dirty="0"/>
              <a:t>Largest concern is with exemption (I.e., Rails’ .</a:t>
            </a:r>
            <a:r>
              <a:rPr lang="en-US" dirty="0" err="1"/>
              <a:t>html_safe</a:t>
            </a:r>
            <a:r>
              <a:rPr lang="en-US" dirty="0"/>
              <a:t>)</a:t>
            </a:r>
          </a:p>
          <a:p>
            <a:pPr lvl="1"/>
            <a:r>
              <a:rPr lang="en-US" dirty="0"/>
              <a:t>Most likely not context specific</a:t>
            </a:r>
          </a:p>
          <a:p>
            <a:r>
              <a:rPr lang="en-US" dirty="0"/>
              <a:t>Attribute injection is relatively common</a:t>
            </a:r>
          </a:p>
          <a:p>
            <a:pPr lvl="1"/>
            <a:r>
              <a:rPr lang="en-US" dirty="0"/>
              <a:t>Many WAF’s look for &lt;brackets&gt;</a:t>
            </a:r>
          </a:p>
          <a:p>
            <a:pPr lvl="1"/>
            <a:r>
              <a:rPr lang="en-US" dirty="0"/>
              <a:t>Unquoted attributes are dangerous</a:t>
            </a:r>
          </a:p>
          <a:p>
            <a:pPr lvl="2"/>
            <a:r>
              <a:rPr lang="en-US" dirty="0"/>
              <a:t>&lt;p data-id=&lt;%= params[:id] %&gt;&gt;</a:t>
            </a:r>
          </a:p>
          <a:p>
            <a:r>
              <a:rPr lang="en-US" dirty="0"/>
              <a:t>Input validation is helpful, but is defense-in-depth</a:t>
            </a:r>
          </a:p>
          <a:p>
            <a:endParaRPr lang="en-US" dirty="0"/>
          </a:p>
        </p:txBody>
      </p:sp>
    </p:spTree>
    <p:extLst>
      <p:ext uri="{BB962C8B-B14F-4D97-AF65-F5344CB8AC3E}">
        <p14:creationId xmlns:p14="http://schemas.microsoft.com/office/powerpoint/2010/main" val="362077859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4D777-0DF5-AD24-40ED-BCA5F7FEA0CB}"/>
              </a:ext>
            </a:extLst>
          </p:cNvPr>
          <p:cNvSpPr>
            <a:spLocks noGrp="1"/>
          </p:cNvSpPr>
          <p:nvPr>
            <p:ph type="title"/>
          </p:nvPr>
        </p:nvSpPr>
        <p:spPr/>
        <p:txBody>
          <a:bodyPr vert="horz" lIns="91440" tIns="45720" rIns="91440" bIns="45720" rtlCol="0" anchor="b">
            <a:normAutofit/>
          </a:bodyPr>
          <a:lstStyle/>
          <a:p>
            <a:pPr algn="ctr"/>
            <a:r>
              <a:rPr lang="en-US" sz="7200" cap="all" dirty="0"/>
              <a:t>But what if…?</a:t>
            </a:r>
          </a:p>
        </p:txBody>
      </p:sp>
      <p:sp>
        <p:nvSpPr>
          <p:cNvPr id="3" name="Content Placeholder 2">
            <a:extLst>
              <a:ext uri="{FF2B5EF4-FFF2-40B4-BE49-F238E27FC236}">
                <a16:creationId xmlns:a16="http://schemas.microsoft.com/office/drawing/2014/main" id="{A606AF94-B1CA-309A-8E93-E5F2CA13B883}"/>
              </a:ext>
            </a:extLst>
          </p:cNvPr>
          <p:cNvSpPr>
            <a:spLocks noGrp="1"/>
          </p:cNvSpPr>
          <p:nvPr>
            <p:ph sz="half" idx="1"/>
          </p:nvPr>
        </p:nvSpPr>
        <p:spPr>
          <a:xfrm>
            <a:off x="2883650" y="2477112"/>
            <a:ext cx="4184035" cy="3880772"/>
          </a:xfrm>
        </p:spPr>
        <p:txBody>
          <a:bodyPr vert="horz" lIns="91440" tIns="45720" rIns="91440" bIns="45720" rtlCol="0">
            <a:normAutofit/>
          </a:bodyPr>
          <a:lstStyle/>
          <a:p>
            <a:pPr marL="0" indent="0" algn="ctr">
              <a:lnSpc>
                <a:spcPct val="112000"/>
              </a:lnSpc>
              <a:spcBef>
                <a:spcPts val="0"/>
              </a:spcBef>
              <a:spcAft>
                <a:spcPts val="600"/>
              </a:spcAft>
              <a:buNone/>
            </a:pPr>
            <a:r>
              <a:rPr lang="en-US" sz="2300" dirty="0">
                <a:solidFill>
                  <a:srgbClr val="191B0E"/>
                </a:solidFill>
              </a:rPr>
              <a:t>We want to allow users to use </a:t>
            </a:r>
            <a:r>
              <a:rPr lang="en-US" sz="2300" i="1" dirty="0">
                <a:solidFill>
                  <a:srgbClr val="191B0E"/>
                </a:solidFill>
              </a:rPr>
              <a:t>some</a:t>
            </a:r>
            <a:r>
              <a:rPr lang="en-US" sz="2300" dirty="0">
                <a:solidFill>
                  <a:srgbClr val="191B0E"/>
                </a:solidFill>
              </a:rPr>
              <a:t> HTML tags?</a:t>
            </a:r>
          </a:p>
        </p:txBody>
      </p:sp>
      <p:pic>
        <p:nvPicPr>
          <p:cNvPr id="7" name="Picture 2" descr="page2image10356416">
            <a:extLst>
              <a:ext uri="{FF2B5EF4-FFF2-40B4-BE49-F238E27FC236}">
                <a16:creationId xmlns:a16="http://schemas.microsoft.com/office/drawing/2014/main" id="{70B03472-29B0-5B3B-E8DF-6EB2B9412B35}"/>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872664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F624885-0D4F-D543-7CED-9B7576236A21}"/>
              </a:ext>
            </a:extLst>
          </p:cNvPr>
          <p:cNvSpPr>
            <a:spLocks noGrp="1"/>
          </p:cNvSpPr>
          <p:nvPr>
            <p:ph sz="half" idx="4294967295"/>
          </p:nvPr>
        </p:nvSpPr>
        <p:spPr>
          <a:xfrm>
            <a:off x="0" y="2160588"/>
            <a:ext cx="4183063" cy="3881437"/>
          </a:xfrm>
        </p:spPr>
        <p:txBody>
          <a:bodyPr>
            <a:normAutofit/>
          </a:bodyPr>
          <a:lstStyle/>
          <a:p>
            <a:pPr marL="0" indent="0">
              <a:buNone/>
            </a:pPr>
            <a:r>
              <a:rPr lang="en-US" sz="17200" dirty="0"/>
              <a:t>🤮</a:t>
            </a:r>
          </a:p>
        </p:txBody>
      </p:sp>
      <p:pic>
        <p:nvPicPr>
          <p:cNvPr id="3074" name="Picture 2" descr="A field that now has the Rich Text Editor for input. | Flickr">
            <a:extLst>
              <a:ext uri="{FF2B5EF4-FFF2-40B4-BE49-F238E27FC236}">
                <a16:creationId xmlns:a16="http://schemas.microsoft.com/office/drawing/2014/main" id="{D7C0EBFA-9DC8-0521-14CE-BD80BB21D5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30584" y="1173080"/>
            <a:ext cx="6491926" cy="486894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page2image10356416">
            <a:extLst>
              <a:ext uri="{FF2B5EF4-FFF2-40B4-BE49-F238E27FC236}">
                <a16:creationId xmlns:a16="http://schemas.microsoft.com/office/drawing/2014/main" id="{26820A0A-6CE5-1178-6D14-A58093B08078}"/>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3398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Workshop Outline</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679713"/>
            <a:ext cx="4292231" cy="4361649"/>
          </a:xfrm>
        </p:spPr>
        <p:txBody>
          <a:bodyPr>
            <a:normAutofit/>
          </a:bodyPr>
          <a:lstStyle/>
          <a:p>
            <a:r>
              <a:rPr lang="en-US" sz="2000" dirty="0">
                <a:solidFill>
                  <a:schemeClr val="tx1"/>
                </a:solidFill>
                <a:latin typeface="Helvetica Light" panose="020B0403020202020204" pitchFamily="34" charset="0"/>
              </a:rPr>
              <a:t>Introduction</a:t>
            </a:r>
          </a:p>
          <a:p>
            <a:r>
              <a:rPr lang="en-US" sz="2000" dirty="0">
                <a:solidFill>
                  <a:schemeClr val="tx1"/>
                </a:solidFill>
                <a:latin typeface="Helvetica Light" panose="020B0403020202020204" pitchFamily="34" charset="0"/>
              </a:rPr>
              <a:t>Environment Overview</a:t>
            </a:r>
          </a:p>
          <a:p>
            <a:r>
              <a:rPr lang="en-US" sz="2000" dirty="0">
                <a:solidFill>
                  <a:schemeClr val="tx1"/>
                </a:solidFill>
                <a:latin typeface="Helvetica Light" panose="020B0403020202020204" pitchFamily="34" charset="0"/>
              </a:rPr>
              <a:t>Technical Content</a:t>
            </a:r>
          </a:p>
          <a:p>
            <a:pPr lvl="1"/>
            <a:r>
              <a:rPr lang="en-US" sz="2000" dirty="0">
                <a:solidFill>
                  <a:schemeClr val="tx1"/>
                </a:solidFill>
                <a:latin typeface="Helvetica Light" panose="020B0403020202020204" pitchFamily="34" charset="0"/>
              </a:rPr>
              <a:t>Designing for Incidents</a:t>
            </a:r>
          </a:p>
          <a:p>
            <a:pPr lvl="1"/>
            <a:r>
              <a:rPr lang="en-US" sz="2000" dirty="0">
                <a:solidFill>
                  <a:schemeClr val="tx1"/>
                </a:solidFill>
                <a:latin typeface="Helvetica Light" panose="020B0403020202020204" pitchFamily="34" charset="0"/>
              </a:rPr>
              <a:t>Preventing Regression</a:t>
            </a:r>
          </a:p>
          <a:p>
            <a:pPr lvl="1"/>
            <a:r>
              <a:rPr lang="en-US" sz="2000" dirty="0">
                <a:solidFill>
                  <a:schemeClr val="tx1"/>
                </a:solidFill>
                <a:latin typeface="Helvetica Light" panose="020B0403020202020204" pitchFamily="34" charset="0"/>
              </a:rPr>
              <a:t>Designing for Extensibility</a:t>
            </a:r>
          </a:p>
          <a:p>
            <a:pPr lvl="1"/>
            <a:r>
              <a:rPr lang="en-US" sz="2000" dirty="0">
                <a:latin typeface="Helvetica Light" panose="020B0403020202020204" pitchFamily="34" charset="0"/>
              </a:rPr>
              <a:t>Understand your Libraries</a:t>
            </a:r>
          </a:p>
          <a:p>
            <a:pPr lvl="1"/>
            <a:r>
              <a:rPr lang="en-US" sz="2000" dirty="0">
                <a:latin typeface="Helvetica Light" panose="020B0403020202020204" pitchFamily="34" charset="0"/>
              </a:rPr>
              <a:t>Group Activity…?</a:t>
            </a:r>
            <a:endParaRPr lang="en-US" sz="2000" dirty="0">
              <a:solidFill>
                <a:schemeClr val="tx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411788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CA662-7D78-0045-0749-86A1AF5F484B}"/>
              </a:ext>
            </a:extLst>
          </p:cNvPr>
          <p:cNvSpPr>
            <a:spLocks noGrp="1"/>
          </p:cNvSpPr>
          <p:nvPr>
            <p:ph type="title"/>
          </p:nvPr>
        </p:nvSpPr>
        <p:spPr/>
        <p:txBody>
          <a:bodyPr/>
          <a:lstStyle/>
          <a:p>
            <a:r>
              <a:rPr lang="en-US" dirty="0"/>
              <a:t>Goes back to exceptions</a:t>
            </a:r>
          </a:p>
        </p:txBody>
      </p:sp>
      <p:sp>
        <p:nvSpPr>
          <p:cNvPr id="3" name="Content Placeholder 2">
            <a:extLst>
              <a:ext uri="{FF2B5EF4-FFF2-40B4-BE49-F238E27FC236}">
                <a16:creationId xmlns:a16="http://schemas.microsoft.com/office/drawing/2014/main" id="{FF1A02D4-BF11-2806-D634-5DC22F201108}"/>
              </a:ext>
            </a:extLst>
          </p:cNvPr>
          <p:cNvSpPr>
            <a:spLocks noGrp="1"/>
          </p:cNvSpPr>
          <p:nvPr>
            <p:ph sz="half" idx="1"/>
          </p:nvPr>
        </p:nvSpPr>
        <p:spPr/>
        <p:txBody>
          <a:bodyPr>
            <a:normAutofit/>
          </a:bodyPr>
          <a:lstStyle/>
          <a:p>
            <a:pPr marL="0" indent="0">
              <a:buNone/>
            </a:pPr>
            <a:r>
              <a:rPr lang="en-US" sz="3200" b="1" dirty="0">
                <a:solidFill>
                  <a:schemeClr val="tx1"/>
                </a:solidFill>
              </a:rPr>
              <a:t>Problem:</a:t>
            </a:r>
          </a:p>
          <a:p>
            <a:r>
              <a:rPr lang="en-US" dirty="0">
                <a:solidFill>
                  <a:schemeClr val="tx1"/>
                </a:solidFill>
              </a:rPr>
              <a:t>Output encoding is likely insufficient now.</a:t>
            </a:r>
          </a:p>
          <a:p>
            <a:pPr lvl="1"/>
            <a:r>
              <a:rPr lang="en-US" dirty="0">
                <a:solidFill>
                  <a:schemeClr val="tx1"/>
                </a:solidFill>
              </a:rPr>
              <a:t>Our secure coding policies won’t work</a:t>
            </a:r>
          </a:p>
          <a:p>
            <a:r>
              <a:rPr lang="en-US" dirty="0">
                <a:solidFill>
                  <a:schemeClr val="tx1"/>
                </a:solidFill>
              </a:rPr>
              <a:t>Developers will look to the framework’s way of disabling output encoding.</a:t>
            </a:r>
          </a:p>
        </p:txBody>
      </p:sp>
      <p:sp>
        <p:nvSpPr>
          <p:cNvPr id="4" name="Content Placeholder 3">
            <a:extLst>
              <a:ext uri="{FF2B5EF4-FFF2-40B4-BE49-F238E27FC236}">
                <a16:creationId xmlns:a16="http://schemas.microsoft.com/office/drawing/2014/main" id="{C551587A-5AB8-C8ED-67A2-16538F28713C}"/>
              </a:ext>
            </a:extLst>
          </p:cNvPr>
          <p:cNvSpPr>
            <a:spLocks noGrp="1"/>
          </p:cNvSpPr>
          <p:nvPr>
            <p:ph sz="half" idx="2"/>
          </p:nvPr>
        </p:nvSpPr>
        <p:spPr/>
        <p:txBody>
          <a:bodyPr>
            <a:normAutofit/>
          </a:bodyPr>
          <a:lstStyle/>
          <a:p>
            <a:pPr marL="0" indent="0">
              <a:buNone/>
            </a:pPr>
            <a:r>
              <a:rPr lang="en-US" sz="3200" b="1" dirty="0">
                <a:solidFill>
                  <a:schemeClr val="tx1"/>
                </a:solidFill>
              </a:rPr>
              <a:t>Solution:</a:t>
            </a:r>
          </a:p>
          <a:p>
            <a:r>
              <a:rPr lang="en-US" dirty="0">
                <a:solidFill>
                  <a:schemeClr val="tx1"/>
                </a:solidFill>
              </a:rPr>
              <a:t>Have a plan</a:t>
            </a:r>
          </a:p>
          <a:p>
            <a:pPr lvl="1"/>
            <a:r>
              <a:rPr lang="en-US" dirty="0">
                <a:solidFill>
                  <a:schemeClr val="tx1"/>
                </a:solidFill>
              </a:rPr>
              <a:t>Identify list of tags that need to be supported</a:t>
            </a:r>
          </a:p>
          <a:p>
            <a:pPr lvl="1"/>
            <a:r>
              <a:rPr lang="en-US" dirty="0">
                <a:solidFill>
                  <a:schemeClr val="tx1"/>
                </a:solidFill>
              </a:rPr>
              <a:t>Identify list of attributes that need to be supported</a:t>
            </a:r>
          </a:p>
          <a:p>
            <a:pPr lvl="1"/>
            <a:r>
              <a:rPr lang="en-US" dirty="0">
                <a:solidFill>
                  <a:schemeClr val="tx1"/>
                </a:solidFill>
              </a:rPr>
              <a:t>Understand the context in which the tags will be rendered</a:t>
            </a:r>
          </a:p>
          <a:p>
            <a:r>
              <a:rPr lang="en-US" dirty="0">
                <a:solidFill>
                  <a:schemeClr val="tx1"/>
                </a:solidFill>
              </a:rPr>
              <a:t>Utilize a trusted sanitizer</a:t>
            </a:r>
          </a:p>
          <a:p>
            <a:pPr lvl="1"/>
            <a:r>
              <a:rPr lang="en-US" dirty="0">
                <a:solidFill>
                  <a:schemeClr val="tx1"/>
                </a:solidFill>
              </a:rPr>
              <a:t>Spend the time to understand the library</a:t>
            </a:r>
          </a:p>
        </p:txBody>
      </p:sp>
      <p:pic>
        <p:nvPicPr>
          <p:cNvPr id="8" name="Picture 2" descr="page2image10356416">
            <a:extLst>
              <a:ext uri="{FF2B5EF4-FFF2-40B4-BE49-F238E27FC236}">
                <a16:creationId xmlns:a16="http://schemas.microsoft.com/office/drawing/2014/main" id="{526371B8-C7D1-2173-F6DE-B3027806F9EE}"/>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50229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EB89C2-79F7-9BD2-DD26-4F8F0E993303}"/>
              </a:ext>
            </a:extLst>
          </p:cNvPr>
          <p:cNvPicPr>
            <a:picLocks noChangeAspect="1"/>
          </p:cNvPicPr>
          <p:nvPr/>
        </p:nvPicPr>
        <p:blipFill rotWithShape="1">
          <a:blip r:embed="rId2">
            <a:alphaModFix amt="40000"/>
          </a:blip>
          <a:srcRect t="6639"/>
          <a:stretch/>
        </p:blipFill>
        <p:spPr>
          <a:xfrm>
            <a:off x="20" y="10"/>
            <a:ext cx="12191980" cy="6857990"/>
          </a:xfrm>
          <a:prstGeom prst="rect">
            <a:avLst/>
          </a:prstGeom>
        </p:spPr>
      </p:pic>
      <p:sp>
        <p:nvSpPr>
          <p:cNvPr id="2" name="Title 1">
            <a:extLst>
              <a:ext uri="{FF2B5EF4-FFF2-40B4-BE49-F238E27FC236}">
                <a16:creationId xmlns:a16="http://schemas.microsoft.com/office/drawing/2014/main" id="{37BB8233-9908-B7D7-4E38-F8A73C8E8963}"/>
              </a:ext>
            </a:extLst>
          </p:cNvPr>
          <p:cNvSpPr>
            <a:spLocks noGrp="1"/>
          </p:cNvSpPr>
          <p:nvPr>
            <p:ph type="title"/>
          </p:nvPr>
        </p:nvSpPr>
        <p:spPr>
          <a:xfrm>
            <a:off x="1915128" y="1788454"/>
            <a:ext cx="8361229" cy="2098226"/>
          </a:xfrm>
        </p:spPr>
        <p:txBody>
          <a:bodyPr vert="horz" lIns="91440" tIns="45720" rIns="91440" bIns="45720" rtlCol="0" anchor="b">
            <a:normAutofit fontScale="90000"/>
          </a:bodyPr>
          <a:lstStyle/>
          <a:p>
            <a:pPr algn="ctr"/>
            <a:r>
              <a:rPr lang="en-US" sz="7200" cap="all"/>
              <a:t>DOMPurify is BAE</a:t>
            </a:r>
          </a:p>
        </p:txBody>
      </p:sp>
      <p:pic>
        <p:nvPicPr>
          <p:cNvPr id="4" name="Picture 2" descr="page2image10356416">
            <a:extLst>
              <a:ext uri="{FF2B5EF4-FFF2-40B4-BE49-F238E27FC236}">
                <a16:creationId xmlns:a16="http://schemas.microsoft.com/office/drawing/2014/main" id="{E15D412F-94AB-75C0-1A41-79EEE0151BA5}"/>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79410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54C8B715-314F-0F9C-E945-ADA416D8FB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4662" y="740682"/>
            <a:ext cx="7620000" cy="5080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314B3B7-DFCB-1E18-6FFA-8F056AE7FAE3}"/>
              </a:ext>
            </a:extLst>
          </p:cNvPr>
          <p:cNvSpPr>
            <a:spLocks noGrp="1"/>
          </p:cNvSpPr>
          <p:nvPr>
            <p:ph type="title"/>
          </p:nvPr>
        </p:nvSpPr>
        <p:spPr/>
        <p:txBody>
          <a:bodyPr/>
          <a:lstStyle/>
          <a:p>
            <a:endParaRPr lang="en-US" dirty="0"/>
          </a:p>
        </p:txBody>
      </p:sp>
      <p:sp>
        <p:nvSpPr>
          <p:cNvPr id="5" name="Content Placeholder 4">
            <a:extLst>
              <a:ext uri="{FF2B5EF4-FFF2-40B4-BE49-F238E27FC236}">
                <a16:creationId xmlns:a16="http://schemas.microsoft.com/office/drawing/2014/main" id="{3D31304B-2965-3680-FED5-F894074B3EB9}"/>
              </a:ext>
            </a:extLst>
          </p:cNvPr>
          <p:cNvSpPr>
            <a:spLocks noGrp="1"/>
          </p:cNvSpPr>
          <p:nvPr>
            <p:ph sz="half" idx="1"/>
          </p:nvPr>
        </p:nvSpPr>
        <p:spPr/>
        <p:txBody>
          <a:bodyPr/>
          <a:lstStyle/>
          <a:p>
            <a:endParaRPr lang="en-US"/>
          </a:p>
        </p:txBody>
      </p:sp>
      <p:sp>
        <p:nvSpPr>
          <p:cNvPr id="6" name="Content Placeholder 5">
            <a:extLst>
              <a:ext uri="{FF2B5EF4-FFF2-40B4-BE49-F238E27FC236}">
                <a16:creationId xmlns:a16="http://schemas.microsoft.com/office/drawing/2014/main" id="{A7E25F5F-1E03-5844-4DB8-00919F1C38A9}"/>
              </a:ext>
            </a:extLst>
          </p:cNvPr>
          <p:cNvSpPr>
            <a:spLocks noGrp="1"/>
          </p:cNvSpPr>
          <p:nvPr>
            <p:ph sz="half" idx="2"/>
          </p:nvPr>
        </p:nvSpPr>
        <p:spPr/>
        <p:txBody>
          <a:bodyPr/>
          <a:lstStyle/>
          <a:p>
            <a:endParaRPr lang="en-US"/>
          </a:p>
        </p:txBody>
      </p:sp>
      <p:pic>
        <p:nvPicPr>
          <p:cNvPr id="4" name="Picture 3" descr="Graphical user interface, text, application&#10;&#10;Description automatically generated">
            <a:extLst>
              <a:ext uri="{FF2B5EF4-FFF2-40B4-BE49-F238E27FC236}">
                <a16:creationId xmlns:a16="http://schemas.microsoft.com/office/drawing/2014/main" id="{6FC0F72D-7CA2-5F56-1B33-D361C829D21D}"/>
              </a:ext>
            </a:extLst>
          </p:cNvPr>
          <p:cNvPicPr>
            <a:picLocks noChangeAspect="1"/>
          </p:cNvPicPr>
          <p:nvPr/>
        </p:nvPicPr>
        <p:blipFill>
          <a:blip r:embed="rId3"/>
          <a:stretch>
            <a:fillRect/>
          </a:stretch>
        </p:blipFill>
        <p:spPr>
          <a:xfrm>
            <a:off x="1203770" y="1453081"/>
            <a:ext cx="7772400" cy="3960016"/>
          </a:xfrm>
          <a:prstGeom prst="rect">
            <a:avLst/>
          </a:prstGeom>
        </p:spPr>
      </p:pic>
      <p:pic>
        <p:nvPicPr>
          <p:cNvPr id="7" name="Picture 2" descr="page2image10356416">
            <a:extLst>
              <a:ext uri="{FF2B5EF4-FFF2-40B4-BE49-F238E27FC236}">
                <a16:creationId xmlns:a16="http://schemas.microsoft.com/office/drawing/2014/main" id="{51BF88B7-CF10-ECAE-5F71-927F1C31EFB0}"/>
              </a:ext>
            </a:extLst>
          </p:cNvPr>
          <p:cNvPicPr>
            <a:picLocks noChangeAspect="1" noChangeArrowheads="1"/>
          </p:cNvPicPr>
          <p:nvPr/>
        </p:nvPicPr>
        <p:blipFill>
          <a:blip r:embed="rId4">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8630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dissolve">
                                      <p:cBhvr>
                                        <p:cTn id="7" dur="500"/>
                                        <p:tgtEl>
                                          <p:spTgt spid="4098"/>
                                        </p:tgtEl>
                                      </p:cBhvr>
                                    </p:animEffect>
                                  </p:childTnLst>
                                </p:cTn>
                              </p:par>
                              <p:par>
                                <p:cTn id="8" presetID="1" presetClass="exit" presetSubtype="0" fill="hold" nodeType="withEffect">
                                  <p:stCondLst>
                                    <p:cond delay="0"/>
                                  </p:stCondLst>
                                  <p:childTnLst>
                                    <p:set>
                                      <p:cBhvr>
                                        <p:cTn id="9"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E9E99-F6D7-962A-7A9B-D4DBC50633B9}"/>
              </a:ext>
            </a:extLst>
          </p:cNvPr>
          <p:cNvSpPr>
            <a:spLocks noGrp="1"/>
          </p:cNvSpPr>
          <p:nvPr>
            <p:ph type="title"/>
          </p:nvPr>
        </p:nvSpPr>
        <p:spPr/>
        <p:txBody>
          <a:bodyPr>
            <a:normAutofit/>
          </a:bodyPr>
          <a:lstStyle/>
          <a:p>
            <a:r>
              <a:rPr lang="en-US" dirty="0"/>
              <a:t>Know your libraries</a:t>
            </a:r>
          </a:p>
        </p:txBody>
      </p:sp>
      <p:sp>
        <p:nvSpPr>
          <p:cNvPr id="4" name="Content Placeholder 3">
            <a:extLst>
              <a:ext uri="{FF2B5EF4-FFF2-40B4-BE49-F238E27FC236}">
                <a16:creationId xmlns:a16="http://schemas.microsoft.com/office/drawing/2014/main" id="{308EC13A-72B5-D630-CE62-BF6D844C0556}"/>
              </a:ext>
            </a:extLst>
          </p:cNvPr>
          <p:cNvSpPr>
            <a:spLocks noGrp="1"/>
          </p:cNvSpPr>
          <p:nvPr>
            <p:ph sz="half" idx="1"/>
          </p:nvPr>
        </p:nvSpPr>
        <p:spPr/>
        <p:txBody>
          <a:bodyPr>
            <a:normAutofit/>
          </a:bodyPr>
          <a:lstStyle/>
          <a:p>
            <a:pPr marL="0" indent="0" algn="ctr">
              <a:buNone/>
            </a:pPr>
            <a:r>
              <a:rPr lang="en-US" sz="3200" dirty="0">
                <a:solidFill>
                  <a:schemeClr val="tx1"/>
                </a:solidFill>
              </a:rPr>
              <a:t>“</a:t>
            </a:r>
            <a:r>
              <a:rPr lang="en-US" sz="3200" i="1" dirty="0">
                <a:solidFill>
                  <a:schemeClr val="tx1"/>
                </a:solidFill>
              </a:rPr>
              <a:t>Note that by default, we permit HTML, SVG and MathML</a:t>
            </a:r>
            <a:r>
              <a:rPr lang="en-US" sz="3200" dirty="0">
                <a:solidFill>
                  <a:schemeClr val="tx1"/>
                </a:solidFill>
              </a:rPr>
              <a:t>”</a:t>
            </a:r>
          </a:p>
        </p:txBody>
      </p:sp>
      <p:sp>
        <p:nvSpPr>
          <p:cNvPr id="5" name="Content Placeholder 4">
            <a:extLst>
              <a:ext uri="{FF2B5EF4-FFF2-40B4-BE49-F238E27FC236}">
                <a16:creationId xmlns:a16="http://schemas.microsoft.com/office/drawing/2014/main" id="{BCD483BC-EC0A-99D1-D80B-465181EE4177}"/>
              </a:ext>
            </a:extLst>
          </p:cNvPr>
          <p:cNvSpPr>
            <a:spLocks noGrp="1"/>
          </p:cNvSpPr>
          <p:nvPr>
            <p:ph sz="half" idx="2"/>
          </p:nvPr>
        </p:nvSpPr>
        <p:spPr/>
        <p:txBody>
          <a:bodyPr/>
          <a:lstStyle/>
          <a:p>
            <a:endParaRPr lang="en-US"/>
          </a:p>
        </p:txBody>
      </p:sp>
      <p:pic>
        <p:nvPicPr>
          <p:cNvPr id="6" name="Picture 5" descr="Graphical user interface, text&#10;&#10;Description automatically generated">
            <a:extLst>
              <a:ext uri="{FF2B5EF4-FFF2-40B4-BE49-F238E27FC236}">
                <a16:creationId xmlns:a16="http://schemas.microsoft.com/office/drawing/2014/main" id="{F6666831-FA70-D5DE-E021-8E153029CE38}"/>
              </a:ext>
            </a:extLst>
          </p:cNvPr>
          <p:cNvPicPr>
            <a:picLocks noChangeAspect="1"/>
          </p:cNvPicPr>
          <p:nvPr/>
        </p:nvPicPr>
        <p:blipFill>
          <a:blip r:embed="rId2"/>
          <a:stretch>
            <a:fillRect/>
          </a:stretch>
        </p:blipFill>
        <p:spPr>
          <a:xfrm>
            <a:off x="2147779" y="4238220"/>
            <a:ext cx="7772400" cy="1445393"/>
          </a:xfrm>
          <a:prstGeom prst="rect">
            <a:avLst/>
          </a:prstGeom>
        </p:spPr>
      </p:pic>
      <p:pic>
        <p:nvPicPr>
          <p:cNvPr id="3" name="Picture 2" descr="page2image10356416">
            <a:extLst>
              <a:ext uri="{FF2B5EF4-FFF2-40B4-BE49-F238E27FC236}">
                <a16:creationId xmlns:a16="http://schemas.microsoft.com/office/drawing/2014/main" id="{374413EC-B280-C85A-E606-6B9937A0C7D7}"/>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50766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2CF3-8E5F-4BDF-BE6A-3F3AB6144C1E}"/>
              </a:ext>
            </a:extLst>
          </p:cNvPr>
          <p:cNvSpPr>
            <a:spLocks noGrp="1"/>
          </p:cNvSpPr>
          <p:nvPr>
            <p:ph type="title"/>
          </p:nvPr>
        </p:nvSpPr>
        <p:spPr/>
        <p:txBody>
          <a:bodyPr/>
          <a:lstStyle/>
          <a:p>
            <a:r>
              <a:rPr lang="en-US" dirty="0"/>
              <a:t>What </a:t>
            </a:r>
            <a:r>
              <a:rPr lang="en-US" i="1" dirty="0"/>
              <a:t>is</a:t>
            </a:r>
            <a:r>
              <a:rPr lang="en-US" dirty="0"/>
              <a:t> default behavior?</a:t>
            </a:r>
          </a:p>
        </p:txBody>
      </p:sp>
      <p:sp>
        <p:nvSpPr>
          <p:cNvPr id="7" name="Content Placeholder 6">
            <a:extLst>
              <a:ext uri="{FF2B5EF4-FFF2-40B4-BE49-F238E27FC236}">
                <a16:creationId xmlns:a16="http://schemas.microsoft.com/office/drawing/2014/main" id="{7BB4238C-21BA-3035-3583-D409C1447F1D}"/>
              </a:ext>
            </a:extLst>
          </p:cNvPr>
          <p:cNvSpPr>
            <a:spLocks noGrp="1"/>
          </p:cNvSpPr>
          <p:nvPr>
            <p:ph idx="1"/>
          </p:nvPr>
        </p:nvSpPr>
        <p:spPr/>
        <p:txBody>
          <a:bodyPr/>
          <a:lstStyle/>
          <a:p>
            <a:r>
              <a:rPr lang="en-US" dirty="0"/>
              <a:t>Will HTML tags be rendered as HTML, removed, or encoded?? </a:t>
            </a:r>
          </a:p>
          <a:p>
            <a:pPr lvl="1"/>
            <a:r>
              <a:rPr lang="en-US" b="1" dirty="0"/>
              <a:t>Roughly 110 tags will be evaluated as HTML.</a:t>
            </a:r>
            <a:r>
              <a:rPr lang="en-US" dirty="0"/>
              <a:t> </a:t>
            </a:r>
            <a:r>
              <a:rPr lang="en-US" b="1" dirty="0"/>
              <a:t>https://</a:t>
            </a:r>
            <a:r>
              <a:rPr lang="en-US" b="1" dirty="0" err="1"/>
              <a:t>github.com</a:t>
            </a:r>
            <a:r>
              <a:rPr lang="en-US" b="1" dirty="0"/>
              <a:t>/cure53/</a:t>
            </a:r>
            <a:r>
              <a:rPr lang="en-US" b="1" dirty="0" err="1"/>
              <a:t>DOMPurify</a:t>
            </a:r>
            <a:r>
              <a:rPr lang="en-US" b="1" dirty="0"/>
              <a:t>/blob/main/</a:t>
            </a:r>
            <a:r>
              <a:rPr lang="en-US" b="1" dirty="0" err="1"/>
              <a:t>src</a:t>
            </a:r>
            <a:r>
              <a:rPr lang="en-US" b="1" dirty="0"/>
              <a:t>/</a:t>
            </a:r>
            <a:r>
              <a:rPr lang="en-US" b="1" dirty="0" err="1"/>
              <a:t>tags.js</a:t>
            </a:r>
            <a:endParaRPr lang="en-US" b="1" dirty="0"/>
          </a:p>
          <a:p>
            <a:r>
              <a:rPr lang="en-US" dirty="0"/>
              <a:t>Are attributes supported? </a:t>
            </a:r>
          </a:p>
          <a:p>
            <a:pPr lvl="1"/>
            <a:r>
              <a:rPr lang="en-US" b="1" dirty="0"/>
              <a:t>Yes, over 100. https://</a:t>
            </a:r>
            <a:r>
              <a:rPr lang="en-US" b="1" dirty="0" err="1"/>
              <a:t>github.com</a:t>
            </a:r>
            <a:r>
              <a:rPr lang="en-US" b="1" dirty="0"/>
              <a:t>/cure53/</a:t>
            </a:r>
            <a:r>
              <a:rPr lang="en-US" b="1" dirty="0" err="1"/>
              <a:t>DOMPurify</a:t>
            </a:r>
            <a:r>
              <a:rPr lang="en-US" b="1" dirty="0"/>
              <a:t>/blob/main/</a:t>
            </a:r>
            <a:r>
              <a:rPr lang="en-US" b="1" dirty="0" err="1"/>
              <a:t>src</a:t>
            </a:r>
            <a:r>
              <a:rPr lang="en-US" b="1" dirty="0"/>
              <a:t>/</a:t>
            </a:r>
            <a:r>
              <a:rPr lang="en-US" b="1" dirty="0" err="1"/>
              <a:t>attrs.js</a:t>
            </a:r>
            <a:endParaRPr lang="en-US" dirty="0"/>
          </a:p>
          <a:p>
            <a:r>
              <a:rPr lang="en-US" dirty="0"/>
              <a:t>Does it utilize an </a:t>
            </a:r>
            <a:r>
              <a:rPr lang="en-US" dirty="0" err="1"/>
              <a:t>AllowList</a:t>
            </a:r>
            <a:r>
              <a:rPr lang="en-US" dirty="0"/>
              <a:t> or </a:t>
            </a:r>
            <a:r>
              <a:rPr lang="en-US" dirty="0" err="1"/>
              <a:t>Denylist</a:t>
            </a:r>
            <a:r>
              <a:rPr lang="en-US" dirty="0"/>
              <a:t> approach? </a:t>
            </a:r>
          </a:p>
          <a:p>
            <a:pPr lvl="1"/>
            <a:r>
              <a:rPr lang="en-US" b="1" dirty="0" err="1"/>
              <a:t>AllowList</a:t>
            </a:r>
            <a:r>
              <a:rPr lang="en-US" b="1" dirty="0"/>
              <a:t>, with ability to explicitly deny tags</a:t>
            </a:r>
            <a:endParaRPr lang="en-US" dirty="0"/>
          </a:p>
          <a:p>
            <a:endParaRPr lang="en-US" dirty="0"/>
          </a:p>
        </p:txBody>
      </p:sp>
      <p:pic>
        <p:nvPicPr>
          <p:cNvPr id="6" name="Picture 2" descr="page2image10356416">
            <a:extLst>
              <a:ext uri="{FF2B5EF4-FFF2-40B4-BE49-F238E27FC236}">
                <a16:creationId xmlns:a16="http://schemas.microsoft.com/office/drawing/2014/main" id="{DE9251BC-89A3-CD7D-FA17-E9B6F4DC20B5}"/>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744694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16959-AFC6-E25F-AE99-A471B9168DD1}"/>
              </a:ext>
            </a:extLst>
          </p:cNvPr>
          <p:cNvSpPr>
            <a:spLocks noGrp="1"/>
          </p:cNvSpPr>
          <p:nvPr>
            <p:ph type="title"/>
          </p:nvPr>
        </p:nvSpPr>
        <p:spPr/>
        <p:txBody>
          <a:bodyPr/>
          <a:lstStyle/>
          <a:p>
            <a:r>
              <a:rPr lang="en-US" dirty="0"/>
              <a:t>What’s the expectation?</a:t>
            </a:r>
          </a:p>
        </p:txBody>
      </p:sp>
      <p:pic>
        <p:nvPicPr>
          <p:cNvPr id="6" name="Picture 2" descr="page2image10356416">
            <a:extLst>
              <a:ext uri="{FF2B5EF4-FFF2-40B4-BE49-F238E27FC236}">
                <a16:creationId xmlns:a16="http://schemas.microsoft.com/office/drawing/2014/main" id="{4D9628BE-88C7-DEEA-3232-8388E3E8C849}"/>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8" name="Content Placeholder 5" descr="Graphical user interface&#10;&#10;Description automatically generated with medium confidence">
            <a:extLst>
              <a:ext uri="{FF2B5EF4-FFF2-40B4-BE49-F238E27FC236}">
                <a16:creationId xmlns:a16="http://schemas.microsoft.com/office/drawing/2014/main" id="{B224D82B-9D5A-61B5-E41C-7FC7C8490549}"/>
              </a:ext>
            </a:extLst>
          </p:cNvPr>
          <p:cNvPicPr>
            <a:picLocks noChangeAspect="1"/>
          </p:cNvPicPr>
          <p:nvPr/>
        </p:nvPicPr>
        <p:blipFill>
          <a:blip r:embed="rId3"/>
          <a:stretch>
            <a:fillRect/>
          </a:stretch>
        </p:blipFill>
        <p:spPr>
          <a:xfrm>
            <a:off x="828515" y="1549894"/>
            <a:ext cx="8457161" cy="1083976"/>
          </a:xfrm>
          <a:prstGeom prst="rect">
            <a:avLst/>
          </a:prstGeom>
        </p:spPr>
      </p:pic>
      <p:pic>
        <p:nvPicPr>
          <p:cNvPr id="9" name="Content Placeholder 8" descr="Graphical user interface, application&#10;&#10;Description automatically generated">
            <a:extLst>
              <a:ext uri="{FF2B5EF4-FFF2-40B4-BE49-F238E27FC236}">
                <a16:creationId xmlns:a16="http://schemas.microsoft.com/office/drawing/2014/main" id="{9A5A4710-8032-7982-FD1D-611AB4F2E5AE}"/>
              </a:ext>
            </a:extLst>
          </p:cNvPr>
          <p:cNvPicPr>
            <a:picLocks noGrp="1" noChangeAspect="1"/>
          </p:cNvPicPr>
          <p:nvPr>
            <p:ph idx="1"/>
          </p:nvPr>
        </p:nvPicPr>
        <p:blipFill>
          <a:blip r:embed="rId4"/>
          <a:stretch>
            <a:fillRect/>
          </a:stretch>
        </p:blipFill>
        <p:spPr>
          <a:xfrm>
            <a:off x="828515" y="2954350"/>
            <a:ext cx="8358025" cy="1083976"/>
          </a:xfrm>
          <a:prstGeom prst="rect">
            <a:avLst/>
          </a:prstGeom>
        </p:spPr>
      </p:pic>
      <p:sp>
        <p:nvSpPr>
          <p:cNvPr id="10" name="Content Placeholder 2">
            <a:extLst>
              <a:ext uri="{FF2B5EF4-FFF2-40B4-BE49-F238E27FC236}">
                <a16:creationId xmlns:a16="http://schemas.microsoft.com/office/drawing/2014/main" id="{8483A917-8AAB-7403-96BA-F7EB1DDF95DB}"/>
              </a:ext>
            </a:extLst>
          </p:cNvPr>
          <p:cNvSpPr txBox="1">
            <a:spLocks/>
          </p:cNvSpPr>
          <p:nvPr/>
        </p:nvSpPr>
        <p:spPr>
          <a:xfrm>
            <a:off x="1055077" y="4580829"/>
            <a:ext cx="9601200" cy="453012"/>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ctr">
              <a:buFont typeface="Franklin Gothic Book" panose="020B0503020102020204" pitchFamily="34" charset="0"/>
              <a:buNone/>
            </a:pPr>
            <a:r>
              <a:rPr lang="en-US" sz="1800" dirty="0">
                <a:latin typeface="Helvetica" pitchFamily="2" charset="0"/>
              </a:rPr>
              <a:t>https://</a:t>
            </a:r>
            <a:r>
              <a:rPr lang="en-US" sz="1800" dirty="0" err="1">
                <a:latin typeface="Helvetica" pitchFamily="2" charset="0"/>
              </a:rPr>
              <a:t>jsfiddle.net</a:t>
            </a:r>
            <a:r>
              <a:rPr lang="en-US" sz="1800" dirty="0">
                <a:latin typeface="Helvetica" pitchFamily="2" charset="0"/>
              </a:rPr>
              <a:t>/bwLokh75/17/</a:t>
            </a:r>
          </a:p>
        </p:txBody>
      </p:sp>
    </p:spTree>
    <p:extLst>
      <p:ext uri="{BB962C8B-B14F-4D97-AF65-F5344CB8AC3E}">
        <p14:creationId xmlns:p14="http://schemas.microsoft.com/office/powerpoint/2010/main" val="3133257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43BCA-8A3F-C4A3-9A9C-CDD9D57940E8}"/>
              </a:ext>
            </a:extLst>
          </p:cNvPr>
          <p:cNvSpPr>
            <a:spLocks noGrp="1"/>
          </p:cNvSpPr>
          <p:nvPr>
            <p:ph type="title"/>
          </p:nvPr>
        </p:nvSpPr>
        <p:spPr/>
        <p:txBody>
          <a:bodyPr/>
          <a:lstStyle/>
          <a:p>
            <a:r>
              <a:rPr lang="en-US" dirty="0"/>
              <a:t>Major Takeaway</a:t>
            </a:r>
          </a:p>
        </p:txBody>
      </p:sp>
      <p:sp>
        <p:nvSpPr>
          <p:cNvPr id="3" name="Content Placeholder 2">
            <a:extLst>
              <a:ext uri="{FF2B5EF4-FFF2-40B4-BE49-F238E27FC236}">
                <a16:creationId xmlns:a16="http://schemas.microsoft.com/office/drawing/2014/main" id="{4583368A-06C1-520F-2C5C-AB58BDE5A74B}"/>
              </a:ext>
            </a:extLst>
          </p:cNvPr>
          <p:cNvSpPr>
            <a:spLocks noGrp="1"/>
          </p:cNvSpPr>
          <p:nvPr>
            <p:ph sz="half" idx="1"/>
          </p:nvPr>
        </p:nvSpPr>
        <p:spPr/>
        <p:txBody>
          <a:bodyPr>
            <a:normAutofit/>
          </a:bodyPr>
          <a:lstStyle/>
          <a:p>
            <a:r>
              <a:rPr lang="en-US" sz="2000" dirty="0">
                <a:solidFill>
                  <a:schemeClr val="tx1"/>
                </a:solidFill>
              </a:rPr>
              <a:t>We can inject:</a:t>
            </a:r>
          </a:p>
          <a:p>
            <a:pPr lvl="1"/>
            <a:r>
              <a:rPr lang="en-US" sz="2000" dirty="0">
                <a:solidFill>
                  <a:schemeClr val="tx1"/>
                </a:solidFill>
              </a:rPr>
              <a:t>Classes</a:t>
            </a:r>
          </a:p>
          <a:p>
            <a:pPr lvl="1"/>
            <a:r>
              <a:rPr lang="en-US" sz="2000" dirty="0">
                <a:solidFill>
                  <a:schemeClr val="tx1"/>
                </a:solidFill>
              </a:rPr>
              <a:t>ID</a:t>
            </a:r>
          </a:p>
          <a:p>
            <a:pPr lvl="1"/>
            <a:r>
              <a:rPr lang="en-US" sz="2000" dirty="0">
                <a:solidFill>
                  <a:schemeClr val="tx1"/>
                </a:solidFill>
              </a:rPr>
              <a:t>Data Attributes</a:t>
            </a:r>
          </a:p>
          <a:p>
            <a:pPr lvl="1"/>
            <a:r>
              <a:rPr lang="en-US" sz="2000" dirty="0">
                <a:solidFill>
                  <a:schemeClr val="tx1"/>
                </a:solidFill>
              </a:rPr>
              <a:t>More..</a:t>
            </a:r>
          </a:p>
          <a:p>
            <a:pPr lvl="1"/>
            <a:endParaRPr lang="en-US" sz="2000" dirty="0">
              <a:solidFill>
                <a:schemeClr val="tx1"/>
              </a:solidFill>
            </a:endParaRPr>
          </a:p>
          <a:p>
            <a:r>
              <a:rPr lang="en-US" sz="2000" dirty="0">
                <a:solidFill>
                  <a:schemeClr val="tx1"/>
                </a:solidFill>
              </a:rPr>
              <a:t>Event Handlers?</a:t>
            </a:r>
          </a:p>
          <a:p>
            <a:endParaRPr lang="en-US" sz="2000" dirty="0">
              <a:solidFill>
                <a:schemeClr val="tx1"/>
              </a:solidFill>
            </a:endParaRPr>
          </a:p>
        </p:txBody>
      </p:sp>
      <p:pic>
        <p:nvPicPr>
          <p:cNvPr id="6" name="Picture 2" descr="page2image10356416">
            <a:extLst>
              <a:ext uri="{FF2B5EF4-FFF2-40B4-BE49-F238E27FC236}">
                <a16:creationId xmlns:a16="http://schemas.microsoft.com/office/drawing/2014/main" id="{8F442912-9681-ACE9-33FB-E0CAC76B2484}"/>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7" name="Graphic 6" descr="Detective">
            <a:extLst>
              <a:ext uri="{FF2B5EF4-FFF2-40B4-BE49-F238E27FC236}">
                <a16:creationId xmlns:a16="http://schemas.microsoft.com/office/drawing/2014/main" id="{776CC8CD-311B-BC43-AF49-E0A99C2061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81015" y="793614"/>
            <a:ext cx="5247747" cy="5247747"/>
          </a:xfrm>
          <a:prstGeom prst="rect">
            <a:avLst/>
          </a:prstGeom>
        </p:spPr>
      </p:pic>
    </p:spTree>
    <p:extLst>
      <p:ext uri="{BB962C8B-B14F-4D97-AF65-F5344CB8AC3E}">
        <p14:creationId xmlns:p14="http://schemas.microsoft.com/office/powerpoint/2010/main" val="291029815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Text&#10;&#10;Description automatically generated">
            <a:extLst>
              <a:ext uri="{FF2B5EF4-FFF2-40B4-BE49-F238E27FC236}">
                <a16:creationId xmlns:a16="http://schemas.microsoft.com/office/drawing/2014/main" id="{6DCC0DE7-7E69-C422-9BCF-7526FE1696EE}"/>
              </a:ext>
            </a:extLst>
          </p:cNvPr>
          <p:cNvPicPr>
            <a:picLocks noGrp="1" noChangeAspect="1"/>
          </p:cNvPicPr>
          <p:nvPr>
            <p:ph sz="half" idx="1"/>
          </p:nvPr>
        </p:nvPicPr>
        <p:blipFill>
          <a:blip r:embed="rId3"/>
          <a:stretch>
            <a:fillRect/>
          </a:stretch>
        </p:blipFill>
        <p:spPr>
          <a:xfrm>
            <a:off x="5178280" y="2453300"/>
            <a:ext cx="7938403" cy="3711937"/>
          </a:xfrm>
        </p:spPr>
      </p:pic>
      <p:sp>
        <p:nvSpPr>
          <p:cNvPr id="6" name="Content Placeholder 5">
            <a:extLst>
              <a:ext uri="{FF2B5EF4-FFF2-40B4-BE49-F238E27FC236}">
                <a16:creationId xmlns:a16="http://schemas.microsoft.com/office/drawing/2014/main" id="{4AE8BA49-00B9-E148-E4A9-0A414CAB84BE}"/>
              </a:ext>
            </a:extLst>
          </p:cNvPr>
          <p:cNvSpPr>
            <a:spLocks noGrp="1"/>
          </p:cNvSpPr>
          <p:nvPr>
            <p:ph sz="half" idx="2"/>
          </p:nvPr>
        </p:nvSpPr>
        <p:spPr/>
        <p:txBody>
          <a:bodyPr/>
          <a:lstStyle/>
          <a:p>
            <a:endParaRPr lang="en-US" dirty="0"/>
          </a:p>
        </p:txBody>
      </p:sp>
      <p:sp>
        <p:nvSpPr>
          <p:cNvPr id="8" name="TextBox 7">
            <a:extLst>
              <a:ext uri="{FF2B5EF4-FFF2-40B4-BE49-F238E27FC236}">
                <a16:creationId xmlns:a16="http://schemas.microsoft.com/office/drawing/2014/main" id="{7438E559-1B06-7F68-0EAE-DC8B361BBBB0}"/>
              </a:ext>
            </a:extLst>
          </p:cNvPr>
          <p:cNvSpPr txBox="1"/>
          <p:nvPr/>
        </p:nvSpPr>
        <p:spPr>
          <a:xfrm>
            <a:off x="495863" y="5199825"/>
            <a:ext cx="6962936" cy="369332"/>
          </a:xfrm>
          <a:prstGeom prst="rect">
            <a:avLst/>
          </a:prstGeom>
          <a:noFill/>
        </p:spPr>
        <p:txBody>
          <a:bodyPr wrap="square">
            <a:spAutoFit/>
          </a:bodyPr>
          <a:lstStyle/>
          <a:p>
            <a:r>
              <a:rPr lang="en-US" dirty="0"/>
              <a:t>https://</a:t>
            </a:r>
            <a:r>
              <a:rPr lang="en-US" dirty="0" err="1"/>
              <a:t>jsfiddle.net</a:t>
            </a:r>
            <a:r>
              <a:rPr lang="en-US" dirty="0"/>
              <a:t>/1ntcuvLx/53/</a:t>
            </a:r>
          </a:p>
        </p:txBody>
      </p:sp>
      <p:pic>
        <p:nvPicPr>
          <p:cNvPr id="3" name="Picture 2" descr="Graphical user interface, text, application&#10;&#10;Description automatically generated">
            <a:extLst>
              <a:ext uri="{FF2B5EF4-FFF2-40B4-BE49-F238E27FC236}">
                <a16:creationId xmlns:a16="http://schemas.microsoft.com/office/drawing/2014/main" id="{FEAEA4C0-31E7-46AF-029A-E850A670710C}"/>
              </a:ext>
            </a:extLst>
          </p:cNvPr>
          <p:cNvPicPr>
            <a:picLocks noChangeAspect="1"/>
          </p:cNvPicPr>
          <p:nvPr/>
        </p:nvPicPr>
        <p:blipFill>
          <a:blip r:embed="rId4"/>
          <a:stretch>
            <a:fillRect/>
          </a:stretch>
        </p:blipFill>
        <p:spPr>
          <a:xfrm>
            <a:off x="5019254" y="582612"/>
            <a:ext cx="7048500" cy="1803400"/>
          </a:xfrm>
          <a:prstGeom prst="rect">
            <a:avLst/>
          </a:prstGeom>
        </p:spPr>
      </p:pic>
      <p:sp>
        <p:nvSpPr>
          <p:cNvPr id="2" name="TextBox 1">
            <a:extLst>
              <a:ext uri="{FF2B5EF4-FFF2-40B4-BE49-F238E27FC236}">
                <a16:creationId xmlns:a16="http://schemas.microsoft.com/office/drawing/2014/main" id="{46ACF3CB-E448-AA6D-364E-BEBF9BDFE350}"/>
              </a:ext>
            </a:extLst>
          </p:cNvPr>
          <p:cNvSpPr txBox="1"/>
          <p:nvPr/>
        </p:nvSpPr>
        <p:spPr>
          <a:xfrm>
            <a:off x="508575" y="447704"/>
            <a:ext cx="3468756" cy="4708981"/>
          </a:xfrm>
          <a:prstGeom prst="rect">
            <a:avLst/>
          </a:prstGeom>
          <a:noFill/>
        </p:spPr>
        <p:txBody>
          <a:bodyPr wrap="square" rtlCol="0" anchor="ctr">
            <a:spAutoFit/>
          </a:bodyPr>
          <a:lstStyle/>
          <a:p>
            <a:pPr marL="342900" indent="-342900">
              <a:buFont typeface="+mj-lt"/>
              <a:buAutoNum type="arabicPeriod"/>
            </a:pPr>
            <a:r>
              <a:rPr lang="en-US" sz="2000" dirty="0">
                <a:latin typeface="Helvetica Light" panose="020B0403020202020204" pitchFamily="34" charset="0"/>
              </a:rPr>
              <a:t>Button clicked, triggers .</a:t>
            </a:r>
            <a:r>
              <a:rPr lang="en-US" sz="2000" dirty="0" err="1">
                <a:latin typeface="Courier New" panose="02070309020205020404" pitchFamily="49" charset="0"/>
                <a:cs typeface="Courier New" panose="02070309020205020404" pitchFamily="49" charset="0"/>
              </a:rPr>
              <a:t>eventrigger</a:t>
            </a:r>
            <a:endParaRPr lang="en-US" sz="2000" dirty="0">
              <a:latin typeface="Courier New" panose="02070309020205020404" pitchFamily="49" charset="0"/>
              <a:cs typeface="Courier New" panose="02070309020205020404" pitchFamily="49" charset="0"/>
            </a:endParaRPr>
          </a:p>
          <a:p>
            <a:pPr marL="342900" indent="-342900">
              <a:buFont typeface="+mj-lt"/>
              <a:buAutoNum type="arabicPeriod"/>
            </a:pPr>
            <a:r>
              <a:rPr lang="en-US" sz="2000" dirty="0">
                <a:latin typeface="Helvetica Light" panose="020B0403020202020204" pitchFamily="34" charset="0"/>
              </a:rPr>
              <a:t>Event handler sanitizes payload, injects to the DOM.</a:t>
            </a:r>
          </a:p>
          <a:p>
            <a:pPr marL="342900" indent="-342900">
              <a:buFont typeface="+mj-lt"/>
              <a:buAutoNum type="arabicPeriod"/>
            </a:pPr>
            <a:r>
              <a:rPr lang="en-US" sz="2000" dirty="0">
                <a:latin typeface="Helvetica Light" panose="020B0403020202020204" pitchFamily="34" charset="0"/>
              </a:rPr>
              <a:t>DOM element contains </a:t>
            </a:r>
            <a:r>
              <a:rPr lang="en-US" sz="2000" dirty="0" err="1">
                <a:latin typeface="Courier New" panose="02070309020205020404" pitchFamily="49" charset="0"/>
                <a:cs typeface="Courier New" panose="02070309020205020404" pitchFamily="49" charset="0"/>
              </a:rPr>
              <a:t>findReviews</a:t>
            </a:r>
            <a:r>
              <a:rPr lang="en-US" sz="2000" dirty="0">
                <a:latin typeface="Helvetica Light" panose="020B0403020202020204" pitchFamily="34" charset="0"/>
              </a:rPr>
              <a:t> class, which when clicked triggers another callback.</a:t>
            </a:r>
          </a:p>
          <a:p>
            <a:pPr marL="342900" indent="-342900">
              <a:buFont typeface="+mj-lt"/>
              <a:buAutoNum type="arabicPeriod"/>
            </a:pPr>
            <a:r>
              <a:rPr lang="en-US" sz="2000" dirty="0">
                <a:latin typeface="Helvetica Light" panose="020B0403020202020204" pitchFamily="34" charset="0"/>
              </a:rPr>
              <a:t>Invokes </a:t>
            </a:r>
            <a:r>
              <a:rPr lang="en-US" sz="2000" dirty="0" err="1">
                <a:latin typeface="Courier New" panose="02070309020205020404" pitchFamily="49" charset="0"/>
                <a:cs typeface="Courier New" panose="02070309020205020404" pitchFamily="49" charset="0"/>
              </a:rPr>
              <a:t>showReviews</a:t>
            </a:r>
            <a:r>
              <a:rPr lang="en-US" sz="2000" dirty="0">
                <a:latin typeface="Helvetica Light" panose="020B0403020202020204" pitchFamily="34" charset="0"/>
              </a:rPr>
              <a:t> function</a:t>
            </a:r>
          </a:p>
          <a:p>
            <a:pPr marL="342900" indent="-342900">
              <a:buFont typeface="+mj-lt"/>
              <a:buAutoNum type="arabicPeriod"/>
            </a:pPr>
            <a:r>
              <a:rPr lang="en-US" sz="2000" dirty="0">
                <a:latin typeface="Helvetica Light" panose="020B0403020202020204" pitchFamily="34" charset="0"/>
              </a:rPr>
              <a:t>Performs HTTP request. Response is injected directly into the DOM </a:t>
            </a:r>
          </a:p>
          <a:p>
            <a:pPr marL="342900" indent="-342900">
              <a:buFont typeface="+mj-lt"/>
              <a:buAutoNum type="arabicPeriod"/>
            </a:pPr>
            <a:endParaRPr lang="en-US" sz="2000" dirty="0">
              <a:latin typeface="Helvetica Light" panose="020B0403020202020204" pitchFamily="34" charset="0"/>
            </a:endParaRPr>
          </a:p>
        </p:txBody>
      </p:sp>
      <p:sp>
        <p:nvSpPr>
          <p:cNvPr id="12" name="Frame 11">
            <a:extLst>
              <a:ext uri="{FF2B5EF4-FFF2-40B4-BE49-F238E27FC236}">
                <a16:creationId xmlns:a16="http://schemas.microsoft.com/office/drawing/2014/main" id="{8B8FAE47-B7C6-3728-8F4A-005828F7BAEC}"/>
              </a:ext>
            </a:extLst>
          </p:cNvPr>
          <p:cNvSpPr/>
          <p:nvPr/>
        </p:nvSpPr>
        <p:spPr>
          <a:xfrm>
            <a:off x="6122496" y="2401823"/>
            <a:ext cx="3240157" cy="387626"/>
          </a:xfrm>
          <a:prstGeom prst="frame">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Frame 12">
            <a:extLst>
              <a:ext uri="{FF2B5EF4-FFF2-40B4-BE49-F238E27FC236}">
                <a16:creationId xmlns:a16="http://schemas.microsoft.com/office/drawing/2014/main" id="{E0566986-118C-0C80-4AED-6935B03CF6B0}"/>
              </a:ext>
            </a:extLst>
          </p:cNvPr>
          <p:cNvSpPr/>
          <p:nvPr/>
        </p:nvSpPr>
        <p:spPr>
          <a:xfrm>
            <a:off x="5759995" y="766422"/>
            <a:ext cx="2720010" cy="387626"/>
          </a:xfrm>
          <a:prstGeom prst="frame">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Frame 13">
            <a:extLst>
              <a:ext uri="{FF2B5EF4-FFF2-40B4-BE49-F238E27FC236}">
                <a16:creationId xmlns:a16="http://schemas.microsoft.com/office/drawing/2014/main" id="{1B0D27DE-9629-1D3E-68D8-EBB120F0EAA0}"/>
              </a:ext>
            </a:extLst>
          </p:cNvPr>
          <p:cNvSpPr/>
          <p:nvPr/>
        </p:nvSpPr>
        <p:spPr>
          <a:xfrm>
            <a:off x="6410732" y="2789449"/>
            <a:ext cx="5854148" cy="281742"/>
          </a:xfrm>
          <a:prstGeom prst="frame">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Frame 16">
            <a:extLst>
              <a:ext uri="{FF2B5EF4-FFF2-40B4-BE49-F238E27FC236}">
                <a16:creationId xmlns:a16="http://schemas.microsoft.com/office/drawing/2014/main" id="{B7AC0A84-22E9-0033-D353-45E19C0DFFF8}"/>
              </a:ext>
            </a:extLst>
          </p:cNvPr>
          <p:cNvSpPr/>
          <p:nvPr/>
        </p:nvSpPr>
        <p:spPr>
          <a:xfrm>
            <a:off x="5541056" y="3253605"/>
            <a:ext cx="4403035" cy="824948"/>
          </a:xfrm>
          <a:prstGeom prst="frame">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ame 17">
            <a:extLst>
              <a:ext uri="{FF2B5EF4-FFF2-40B4-BE49-F238E27FC236}">
                <a16:creationId xmlns:a16="http://schemas.microsoft.com/office/drawing/2014/main" id="{9F0823A1-EFF0-9FFE-7406-90A30646F954}"/>
              </a:ext>
            </a:extLst>
          </p:cNvPr>
          <p:cNvSpPr/>
          <p:nvPr/>
        </p:nvSpPr>
        <p:spPr>
          <a:xfrm>
            <a:off x="5786510" y="3874871"/>
            <a:ext cx="1709531" cy="238539"/>
          </a:xfrm>
          <a:prstGeom prst="frame">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Frame 18">
            <a:extLst>
              <a:ext uri="{FF2B5EF4-FFF2-40B4-BE49-F238E27FC236}">
                <a16:creationId xmlns:a16="http://schemas.microsoft.com/office/drawing/2014/main" id="{3EF19182-AC71-0952-24F4-C4506CF3D0E4}"/>
              </a:ext>
            </a:extLst>
          </p:cNvPr>
          <p:cNvSpPr/>
          <p:nvPr/>
        </p:nvSpPr>
        <p:spPr>
          <a:xfrm>
            <a:off x="5759996" y="4727918"/>
            <a:ext cx="5004076" cy="450369"/>
          </a:xfrm>
          <a:prstGeom prst="frame">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7" name="Picture 2" descr="page2image10356416">
            <a:extLst>
              <a:ext uri="{FF2B5EF4-FFF2-40B4-BE49-F238E27FC236}">
                <a16:creationId xmlns:a16="http://schemas.microsoft.com/office/drawing/2014/main" id="{BC5C1151-7E14-F869-B783-D80ABF52547F}"/>
              </a:ext>
            </a:extLst>
          </p:cNvPr>
          <p:cNvPicPr>
            <a:picLocks noChangeAspect="1" noChangeArrowheads="1"/>
          </p:cNvPicPr>
          <p:nvPr/>
        </p:nvPicPr>
        <p:blipFill>
          <a:blip r:embed="rId5">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0615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13"/>
                                        </p:tgtEl>
                                        <p:attrNameLst>
                                          <p:attrName>style.visibility</p:attrName>
                                        </p:attrNameLst>
                                      </p:cBhvr>
                                      <p:to>
                                        <p:strVal val="hidden"/>
                                      </p:to>
                                    </p:set>
                                  </p:childTnLst>
                                </p:cTn>
                              </p:par>
                              <p:par>
                                <p:cTn id="17" presetID="1" presetClass="exit" presetSubtype="0" fill="hold" grpId="1" nodeType="withEffect">
                                  <p:stCondLst>
                                    <p:cond delay="0"/>
                                  </p:stCondLst>
                                  <p:childTnLst>
                                    <p:set>
                                      <p:cBhvr>
                                        <p:cTn id="18" dur="1" fill="hold">
                                          <p:stCondLst>
                                            <p:cond delay="0"/>
                                          </p:stCondLst>
                                        </p:cTn>
                                        <p:tgtEl>
                                          <p:spTgt spid="12"/>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2" end="2"/>
                                            </p:txEl>
                                          </p:spTgt>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3" end="3"/>
                                            </p:txEl>
                                          </p:spTgt>
                                        </p:tgtEl>
                                        <p:attrNameLst>
                                          <p:attrName>style.visibility</p:attrName>
                                        </p:attrNameLst>
                                      </p:cBhvr>
                                      <p:to>
                                        <p:strVal val="visible"/>
                                      </p:to>
                                    </p:set>
                                  </p:childTnLst>
                                </p:cTn>
                              </p:par>
                              <p:par>
                                <p:cTn id="33" presetID="1" presetClass="exit" presetSubtype="0" fill="hold" grpId="1" nodeType="withEffect">
                                  <p:stCondLst>
                                    <p:cond delay="0"/>
                                  </p:stCondLst>
                                  <p:childTnLst>
                                    <p:set>
                                      <p:cBhvr>
                                        <p:cTn id="34" dur="1" fill="hold">
                                          <p:stCondLst>
                                            <p:cond delay="0"/>
                                          </p:stCondLst>
                                        </p:cTn>
                                        <p:tgtEl>
                                          <p:spTgt spid="17"/>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
                                            <p:txEl>
                                              <p:pRg st="4" end="4"/>
                                            </p:txEl>
                                          </p:spTgt>
                                        </p:tgtEl>
                                        <p:attrNameLst>
                                          <p:attrName>style.visibility</p:attrName>
                                        </p:attrNameLst>
                                      </p:cBhvr>
                                      <p:to>
                                        <p:strVal val="visible"/>
                                      </p:to>
                                    </p:set>
                                  </p:childTnLst>
                                </p:cTn>
                              </p:par>
                              <p:par>
                                <p:cTn id="41" presetID="1" presetClass="exit" presetSubtype="0" fill="hold" grpId="1" nodeType="withEffect">
                                  <p:stCondLst>
                                    <p:cond delay="0"/>
                                  </p:stCondLst>
                                  <p:childTnLst>
                                    <p:set>
                                      <p:cBhvr>
                                        <p:cTn id="42" dur="1" fill="hold">
                                          <p:stCondLst>
                                            <p:cond delay="0"/>
                                          </p:stCondLst>
                                        </p:cTn>
                                        <p:tgtEl>
                                          <p:spTgt spid="18"/>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P spid="14" grpId="0" animBg="1"/>
      <p:bldP spid="14" grpId="1" animBg="1"/>
      <p:bldP spid="17" grpId="0" animBg="1"/>
      <p:bldP spid="17" grpId="1" animBg="1"/>
      <p:bldP spid="18" grpId="0" animBg="1"/>
      <p:bldP spid="18" grpId="1" animBg="1"/>
      <p:bldP spid="19" grpId="0" animBg="1"/>
    </p:bldLst>
  </p:timing>
  <p:extLst>
    <p:ext uri="{6950BFC3-D8DA-4A85-94F7-54DA5524770B}">
      <p188:commentRel xmlns:p188="http://schemas.microsoft.com/office/powerpoint/2018/8/main" r:id="rId2"/>
    </p:ext>
  </p:extLst>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cap="all" dirty="0">
                <a:solidFill>
                  <a:schemeClr val="bg1"/>
                </a:solidFill>
              </a:rPr>
              <a:t>DOM XSS is nearly impossible to investigate</a:t>
            </a:r>
            <a:endParaRPr lang="en-US" dirty="0">
              <a:solidFill>
                <a:schemeClr val="bg1"/>
              </a:solidFill>
              <a:latin typeface="Helvetica" pitchFamily="2"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461331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Implement </a:t>
            </a:r>
            <a:r>
              <a:rPr lang="en-US" dirty="0" err="1"/>
              <a:t>DOMPurify</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701444" cy="4967416"/>
          </a:xfrm>
        </p:spPr>
        <p:txBody>
          <a:bodyPr>
            <a:normAutofit/>
          </a:bodyPr>
          <a:lstStyle/>
          <a:p>
            <a:r>
              <a:rPr lang="en-US" sz="2000" dirty="0">
                <a:solidFill>
                  <a:schemeClr val="accent1"/>
                </a:solidFill>
                <a:latin typeface="Helvetica" pitchFamily="2" charset="0"/>
              </a:rPr>
              <a:t>Problem: </a:t>
            </a:r>
            <a:r>
              <a:rPr lang="en-US" dirty="0"/>
              <a:t>Our site is vulnerable to DOM-XSS, and CSP isn’t adequately preventing it.</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Discover DOM-XSS vulnerability</a:t>
            </a:r>
          </a:p>
          <a:p>
            <a:pPr marL="457200" indent="-457200">
              <a:buFont typeface="+mj-lt"/>
              <a:buAutoNum type="arabicPeriod"/>
            </a:pPr>
            <a:r>
              <a:rPr lang="en-US" dirty="0"/>
              <a:t>Utilize </a:t>
            </a:r>
            <a:r>
              <a:rPr lang="en-US" dirty="0" err="1"/>
              <a:t>DOMPurify</a:t>
            </a:r>
            <a:r>
              <a:rPr lang="en-US" dirty="0"/>
              <a:t> to sanitize HTML</a:t>
            </a:r>
          </a:p>
          <a:p>
            <a:pPr marL="457200" indent="-457200">
              <a:buFont typeface="+mj-lt"/>
              <a:buAutoNum type="arabicPeriod"/>
            </a:pPr>
            <a:r>
              <a:rPr lang="en-US" dirty="0"/>
              <a:t>Strengthen </a:t>
            </a:r>
            <a:r>
              <a:rPr lang="en-US" dirty="0" err="1"/>
              <a:t>DOMPurify</a:t>
            </a:r>
            <a:r>
              <a:rPr lang="en-US" dirty="0"/>
              <a:t> defaults to prevent class and ID attributes.</a:t>
            </a:r>
            <a:endParaRPr lang="en-US" sz="1800" dirty="0">
              <a:latin typeface="Helvetica Light" panose="020B0403020202020204" pitchFamily="34" charset="0"/>
            </a:endParaRPr>
          </a:p>
          <a:p>
            <a:r>
              <a:rPr lang="en-US" sz="2000" dirty="0">
                <a:solidFill>
                  <a:schemeClr val="accent1"/>
                </a:solidFill>
                <a:latin typeface="Helvetica" pitchFamily="2" charset="0"/>
              </a:rPr>
              <a:t>Hints:</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Discover instances of </a:t>
            </a:r>
            <a:r>
              <a:rPr lang="en-US" sz="2000" dirty="0" err="1">
                <a:latin typeface="Courier New" panose="02070309020205020404" pitchFamily="49" charset="0"/>
                <a:cs typeface="Courier New" panose="02070309020205020404" pitchFamily="49" charset="0"/>
              </a:rPr>
              <a:t>innerHTML</a:t>
            </a:r>
            <a:endParaRPr lang="en-US" sz="2000" dirty="0">
              <a:latin typeface="Courier New" panose="02070309020205020404" pitchFamily="49" charset="0"/>
              <a:cs typeface="Courier New" panose="02070309020205020404" pitchFamily="49" charset="0"/>
            </a:endParaRP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Implement </a:t>
            </a:r>
            <a:r>
              <a:rPr lang="en-US" sz="2000" dirty="0" err="1">
                <a:latin typeface="Courier New" panose="02070309020205020404" pitchFamily="49" charset="0"/>
                <a:cs typeface="Courier New" panose="02070309020205020404" pitchFamily="49" charset="0"/>
              </a:rPr>
              <a:t>DOMPurify.sanitize</a:t>
            </a:r>
            <a:r>
              <a:rPr lang="en-US" sz="2000" dirty="0">
                <a:latin typeface="Courier New" panose="02070309020205020404" pitchFamily="49" charset="0"/>
                <a:cs typeface="Courier New" panose="02070309020205020404" pitchFamily="49" charset="0"/>
              </a:rPr>
              <a:t>(dirty);</a:t>
            </a:r>
          </a:p>
          <a:p>
            <a:pPr marL="784098" lvl="1" indent="-384048" defTabSz="914400">
              <a:lnSpc>
                <a:spcPct val="94000"/>
              </a:lnSpc>
              <a:spcAft>
                <a:spcPts val="200"/>
              </a:spcAft>
              <a:buFont typeface="+mj-lt"/>
              <a:buAutoNum type="arabicPeriod"/>
            </a:pPr>
            <a:r>
              <a:rPr lang="en-US" sz="2000" dirty="0">
                <a:latin typeface="HELVETICA LIGHT OBLIQUE" panose="020B0403020202020204" pitchFamily="34" charset="0"/>
                <a:cs typeface="Courier New" panose="02070309020205020404" pitchFamily="49" charset="0"/>
              </a:rPr>
              <a:t>RTFM: https://</a:t>
            </a:r>
            <a:r>
              <a:rPr lang="en-US" sz="2000" dirty="0" err="1">
                <a:latin typeface="HELVETICA LIGHT OBLIQUE" panose="020B0403020202020204" pitchFamily="34" charset="0"/>
                <a:cs typeface="Courier New" panose="02070309020205020404" pitchFamily="49" charset="0"/>
              </a:rPr>
              <a:t>github.com</a:t>
            </a:r>
            <a:r>
              <a:rPr lang="en-US" sz="2000" dirty="0">
                <a:latin typeface="HELVETICA LIGHT OBLIQUE" panose="020B0403020202020204" pitchFamily="34" charset="0"/>
                <a:cs typeface="Courier New" panose="02070309020205020404" pitchFamily="49" charset="0"/>
              </a:rPr>
              <a:t>/cure53/</a:t>
            </a:r>
            <a:r>
              <a:rPr lang="en-US" sz="2000" dirty="0" err="1">
                <a:latin typeface="HELVETICA LIGHT OBLIQUE" panose="020B0403020202020204" pitchFamily="34" charset="0"/>
                <a:cs typeface="Courier New" panose="02070309020205020404" pitchFamily="49" charset="0"/>
              </a:rPr>
              <a:t>DOMPurify</a:t>
            </a:r>
            <a:endParaRPr lang="en-US" sz="2000" dirty="0">
              <a:latin typeface="HELVETICA LIGHT OBLIQUE" panose="020B0403020202020204" pitchFamily="34" charset="0"/>
              <a:cs typeface="Courier New" panose="02070309020205020404" pitchFamily="49" charset="0"/>
            </a:endParaRP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7857781" y="1270000"/>
            <a:ext cx="3581400" cy="3581400"/>
          </a:xfrm>
          <a:prstGeom prst="rect">
            <a:avLst/>
          </a:prstGeom>
        </p:spPr>
      </p:pic>
    </p:spTree>
    <p:extLst>
      <p:ext uri="{BB962C8B-B14F-4D97-AF65-F5344CB8AC3E}">
        <p14:creationId xmlns:p14="http://schemas.microsoft.com/office/powerpoint/2010/main" val="2461568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Environment Setup</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333726"/>
            <a:ext cx="8701444" cy="4967416"/>
          </a:xfrm>
        </p:spPr>
        <p:txBody>
          <a:bodyPr>
            <a:normAutofit/>
          </a:bodyPr>
          <a:lstStyle/>
          <a:p>
            <a:r>
              <a:rPr lang="en-US" sz="2000" dirty="0">
                <a:solidFill>
                  <a:schemeClr val="accent1"/>
                </a:solidFill>
                <a:latin typeface="Helvetica" pitchFamily="2" charset="0"/>
              </a:rPr>
              <a:t>Problem: </a:t>
            </a:r>
            <a:r>
              <a:rPr lang="en-US" sz="2000" dirty="0">
                <a:solidFill>
                  <a:schemeClr val="tx1"/>
                </a:solidFill>
                <a:latin typeface="Helvetica Light" panose="020B0403020202020204" pitchFamily="34" charset="0"/>
              </a:rPr>
              <a:t>To learn secure coding we need an application to use!</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Provide GitHub username to access repo</a:t>
            </a:r>
          </a:p>
          <a:p>
            <a:pPr marL="857250" lvl="1" indent="-457200">
              <a:buFont typeface="+mj-lt"/>
              <a:buAutoNum type="arabicPeriod"/>
            </a:pPr>
            <a:r>
              <a:rPr lang="en-US" dirty="0">
                <a:latin typeface="Helvetica Light" panose="020B0403020202020204" pitchFamily="34" charset="0"/>
              </a:rPr>
              <a:t>https://</a:t>
            </a:r>
            <a:r>
              <a:rPr lang="en-US" dirty="0" err="1">
                <a:latin typeface="Helvetica Light" panose="020B0403020202020204" pitchFamily="34" charset="0"/>
              </a:rPr>
              <a:t>github.com</a:t>
            </a:r>
            <a:r>
              <a:rPr lang="en-US" dirty="0">
                <a:latin typeface="Helvetica Light" panose="020B0403020202020204" pitchFamily="34" charset="0"/>
              </a:rPr>
              <a:t>/</a:t>
            </a:r>
            <a:r>
              <a:rPr lang="en-US" b="1" dirty="0" err="1">
                <a:latin typeface="Helvetica Light" panose="020B0403020202020204" pitchFamily="34" charset="0"/>
              </a:rPr>
              <a:t>CloudSecurityPartners</a:t>
            </a:r>
            <a:r>
              <a:rPr lang="en-US" b="1" dirty="0">
                <a:latin typeface="Helvetica Light" panose="020B0403020202020204" pitchFamily="34" charset="0"/>
              </a:rPr>
              <a:t>/skate</a:t>
            </a:r>
          </a:p>
          <a:p>
            <a:pPr marL="457200" indent="-457200">
              <a:buFont typeface="+mj-lt"/>
              <a:buAutoNum type="arabicPeriod"/>
            </a:pPr>
            <a:r>
              <a:rPr lang="en-US" dirty="0">
                <a:solidFill>
                  <a:schemeClr val="tx1"/>
                </a:solidFill>
                <a:latin typeface="Helvetica Light" panose="020B0403020202020204" pitchFamily="34" charset="0"/>
              </a:rPr>
              <a:t>Utilize </a:t>
            </a:r>
            <a:r>
              <a:rPr lang="en-US" dirty="0" err="1">
                <a:solidFill>
                  <a:schemeClr val="tx1"/>
                </a:solidFill>
                <a:latin typeface="Helvetica Light" panose="020B0403020202020204" pitchFamily="34" charset="0"/>
              </a:rPr>
              <a:t>Codespaces</a:t>
            </a:r>
            <a:r>
              <a:rPr lang="en-US" dirty="0">
                <a:solidFill>
                  <a:schemeClr val="tx1"/>
                </a:solidFill>
                <a:latin typeface="Helvetica Light" panose="020B0403020202020204" pitchFamily="34" charset="0"/>
              </a:rPr>
              <a:t> or </a:t>
            </a:r>
            <a:r>
              <a:rPr lang="en-US" dirty="0" err="1">
                <a:solidFill>
                  <a:schemeClr val="tx1"/>
                </a:solidFill>
                <a:latin typeface="Helvetica Light" panose="020B0403020202020204" pitchFamily="34" charset="0"/>
              </a:rPr>
              <a:t>Devcontainers</a:t>
            </a:r>
            <a:r>
              <a:rPr lang="en-US" dirty="0">
                <a:latin typeface="Helvetica Light" panose="020B0403020202020204" pitchFamily="34" charset="0"/>
              </a:rPr>
              <a:t> to run the application.</a:t>
            </a:r>
          </a:p>
          <a:p>
            <a:pPr marL="457200" indent="-457200">
              <a:buFont typeface="+mj-lt"/>
              <a:buAutoNum type="arabicPeriod"/>
            </a:pPr>
            <a:r>
              <a:rPr lang="en-US" dirty="0">
                <a:solidFill>
                  <a:schemeClr val="tx1"/>
                </a:solidFill>
                <a:latin typeface="Helvetica Light" panose="020B0403020202020204" pitchFamily="34" charset="0"/>
                <a:cs typeface="Courier New" panose="02070309020205020404" pitchFamily="49" charset="0"/>
              </a:rPr>
              <a:t>Create a </a:t>
            </a:r>
            <a:r>
              <a:rPr lang="en-US" dirty="0" err="1">
                <a:solidFill>
                  <a:schemeClr val="tx1"/>
                </a:solidFill>
                <a:latin typeface="Helvetica Light" panose="020B0403020202020204" pitchFamily="34" charset="0"/>
                <a:cs typeface="Courier New" panose="02070309020205020404" pitchFamily="49" charset="0"/>
              </a:rPr>
              <a:t>codespace</a:t>
            </a:r>
            <a:r>
              <a:rPr lang="en-US" dirty="0">
                <a:solidFill>
                  <a:schemeClr val="tx1"/>
                </a:solidFill>
                <a:latin typeface="Helvetica Light" panose="020B0403020202020204" pitchFamily="34" charset="0"/>
                <a:cs typeface="Courier New" panose="02070309020205020404" pitchFamily="49" charset="0"/>
              </a:rPr>
              <a:t> and connect to it locally from Visual Studi</a:t>
            </a:r>
            <a:r>
              <a:rPr lang="en-US" dirty="0">
                <a:latin typeface="Helvetica Light" panose="020B0403020202020204" pitchFamily="34" charset="0"/>
                <a:cs typeface="Courier New" panose="02070309020205020404" pitchFamily="49" charset="0"/>
              </a:rPr>
              <a:t>o Code.</a:t>
            </a:r>
          </a:p>
          <a:p>
            <a:pPr marL="457200" indent="-457200">
              <a:buFont typeface="+mj-lt"/>
              <a:buAutoNum type="arabicPeriod"/>
            </a:pPr>
            <a:r>
              <a:rPr lang="en-US" dirty="0">
                <a:latin typeface="Helvetica Light" panose="020B0403020202020204" pitchFamily="34" charset="0"/>
                <a:cs typeface="Courier New" panose="02070309020205020404" pitchFamily="49" charset="0"/>
              </a:rPr>
              <a:t>Run </a:t>
            </a:r>
            <a:r>
              <a:rPr lang="en-US" dirty="0">
                <a:latin typeface="Courier New" panose="02070309020205020404" pitchFamily="49" charset="0"/>
                <a:cs typeface="Courier New" panose="02070309020205020404" pitchFamily="49" charset="0"/>
              </a:rPr>
              <a:t>script/server </a:t>
            </a:r>
            <a:r>
              <a:rPr lang="en-US" dirty="0">
                <a:latin typeface="Helvetica Light" panose="020B0403020202020204" pitchFamily="34" charset="0"/>
                <a:cs typeface="Courier New" panose="02070309020205020404" pitchFamily="49" charset="0"/>
              </a:rPr>
              <a:t>to start the application server</a:t>
            </a:r>
          </a:p>
          <a:p>
            <a:pPr marL="457200" indent="-457200">
              <a:buFont typeface="+mj-lt"/>
              <a:buAutoNum type="arabicPeriod"/>
            </a:pPr>
            <a:r>
              <a:rPr lang="en-US" dirty="0">
                <a:solidFill>
                  <a:schemeClr val="tx1"/>
                </a:solidFill>
                <a:latin typeface="Helvetica Light" panose="020B0403020202020204" pitchFamily="34" charset="0"/>
                <a:cs typeface="Courier New" panose="02070309020205020404" pitchFamily="49" charset="0"/>
              </a:rPr>
              <a:t>This will expose the ports on the remote server and make them accessible to you.</a:t>
            </a: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8429316" y="1638300"/>
            <a:ext cx="3581400" cy="3581400"/>
          </a:xfrm>
          <a:prstGeom prst="rect">
            <a:avLst/>
          </a:prstGeom>
        </p:spPr>
      </p:pic>
    </p:spTree>
    <p:extLst>
      <p:ext uri="{BB962C8B-B14F-4D97-AF65-F5344CB8AC3E}">
        <p14:creationId xmlns:p14="http://schemas.microsoft.com/office/powerpoint/2010/main" val="815972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43BCA-8A3F-C4A3-9A9C-CDD9D57940E8}"/>
              </a:ext>
            </a:extLst>
          </p:cNvPr>
          <p:cNvSpPr>
            <a:spLocks noGrp="1"/>
          </p:cNvSpPr>
          <p:nvPr>
            <p:ph type="title"/>
          </p:nvPr>
        </p:nvSpPr>
        <p:spPr/>
        <p:txBody>
          <a:bodyPr/>
          <a:lstStyle/>
          <a:p>
            <a:r>
              <a:rPr lang="en-US" dirty="0"/>
              <a:t>Spoiler</a:t>
            </a:r>
          </a:p>
        </p:txBody>
      </p:sp>
      <p:pic>
        <p:nvPicPr>
          <p:cNvPr id="6" name="Picture 2" descr="page2image10356416">
            <a:extLst>
              <a:ext uri="{FF2B5EF4-FFF2-40B4-BE49-F238E27FC236}">
                <a16:creationId xmlns:a16="http://schemas.microsoft.com/office/drawing/2014/main" id="{8F442912-9681-ACE9-33FB-E0CAC76B2484}"/>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7">
            <a:extLst>
              <a:ext uri="{FF2B5EF4-FFF2-40B4-BE49-F238E27FC236}">
                <a16:creationId xmlns:a16="http://schemas.microsoft.com/office/drawing/2014/main" id="{9BDB353D-F615-73A3-8990-8BC83D5FAA55}"/>
              </a:ext>
            </a:extLst>
          </p:cNvPr>
          <p:cNvSpPr>
            <a:spLocks noGrp="1"/>
          </p:cNvSpPr>
          <p:nvPr>
            <p:ph sz="half" idx="1"/>
          </p:nvPr>
        </p:nvSpPr>
        <p:spPr>
          <a:xfrm>
            <a:off x="3184537" y="609600"/>
            <a:ext cx="4184035" cy="3880772"/>
          </a:xfrm>
        </p:spPr>
        <p:txBody>
          <a:bodyPr>
            <a:normAutofit/>
          </a:bodyPr>
          <a:lstStyle/>
          <a:p>
            <a:r>
              <a:rPr lang="en-US" sz="2000" dirty="0" err="1">
                <a:solidFill>
                  <a:schemeClr val="tx1"/>
                </a:solidFill>
              </a:rPr>
              <a:t>innerHTML</a:t>
            </a:r>
            <a:r>
              <a:rPr lang="en-US" sz="2000" dirty="0">
                <a:solidFill>
                  <a:schemeClr val="tx1"/>
                </a:solidFill>
              </a:rPr>
              <a:t> usage in app/views/products/</a:t>
            </a:r>
            <a:r>
              <a:rPr lang="en-US" sz="2000" dirty="0" err="1">
                <a:solidFill>
                  <a:schemeClr val="tx1"/>
                </a:solidFill>
              </a:rPr>
              <a:t>show.html.erb</a:t>
            </a:r>
            <a:endParaRPr lang="en-US" sz="2000" dirty="0">
              <a:solidFill>
                <a:schemeClr val="tx1"/>
              </a:solidFill>
            </a:endParaRPr>
          </a:p>
          <a:p>
            <a:r>
              <a:rPr lang="en-US" sz="2000" dirty="0">
                <a:solidFill>
                  <a:schemeClr val="tx1"/>
                </a:solidFill>
              </a:rPr>
              <a:t>Import </a:t>
            </a:r>
            <a:r>
              <a:rPr lang="en-US" sz="2000" dirty="0" err="1">
                <a:solidFill>
                  <a:schemeClr val="tx1"/>
                </a:solidFill>
              </a:rPr>
              <a:t>DOMPurify</a:t>
            </a:r>
            <a:endParaRPr lang="en-US" sz="2000" dirty="0">
              <a:solidFill>
                <a:schemeClr val="tx1"/>
              </a:solidFill>
            </a:endParaRPr>
          </a:p>
          <a:p>
            <a:pPr lvl="1"/>
            <a:r>
              <a:rPr lang="en-US" sz="2000" dirty="0">
                <a:solidFill>
                  <a:schemeClr val="tx1"/>
                </a:solidFill>
              </a:rPr>
              <a:t>Use Profiles</a:t>
            </a:r>
          </a:p>
          <a:p>
            <a:pPr lvl="1"/>
            <a:r>
              <a:rPr lang="en-US" sz="2000" dirty="0">
                <a:solidFill>
                  <a:schemeClr val="tx1"/>
                </a:solidFill>
              </a:rPr>
              <a:t>FORBID_ATTRS</a:t>
            </a:r>
          </a:p>
          <a:p>
            <a:r>
              <a:rPr lang="en-US" sz="2000" dirty="0">
                <a:solidFill>
                  <a:schemeClr val="tx1"/>
                </a:solidFill>
              </a:rPr>
              <a:t>Modify CSP</a:t>
            </a:r>
          </a:p>
          <a:p>
            <a:endParaRPr lang="en-US" sz="2000" dirty="0">
              <a:solidFill>
                <a:schemeClr val="tx1"/>
              </a:solidFill>
            </a:endParaRPr>
          </a:p>
        </p:txBody>
      </p:sp>
      <p:pic>
        <p:nvPicPr>
          <p:cNvPr id="3" name="Content Placeholder 5" descr="A picture containing toy&#10;&#10;Description automatically generated">
            <a:extLst>
              <a:ext uri="{FF2B5EF4-FFF2-40B4-BE49-F238E27FC236}">
                <a16:creationId xmlns:a16="http://schemas.microsoft.com/office/drawing/2014/main" id="{39DFFFF9-28D5-459C-4677-6E82290E1136}"/>
              </a:ext>
            </a:extLst>
          </p:cNvPr>
          <p:cNvPicPr>
            <a:picLocks noChangeAspect="1"/>
          </p:cNvPicPr>
          <p:nvPr/>
        </p:nvPicPr>
        <p:blipFill rotWithShape="1">
          <a:blip r:embed="rId3"/>
          <a:srcRect l="15501" r="20726"/>
          <a:stretch/>
        </p:blipFill>
        <p:spPr>
          <a:xfrm>
            <a:off x="259022" y="1594339"/>
            <a:ext cx="3439033" cy="5392616"/>
          </a:xfrm>
          <a:prstGeom prst="rect">
            <a:avLst/>
          </a:prstGeom>
        </p:spPr>
      </p:pic>
      <p:pic>
        <p:nvPicPr>
          <p:cNvPr id="4" name="Picture 3" descr="Text&#10;&#10;Description automatically generated">
            <a:extLst>
              <a:ext uri="{FF2B5EF4-FFF2-40B4-BE49-F238E27FC236}">
                <a16:creationId xmlns:a16="http://schemas.microsoft.com/office/drawing/2014/main" id="{6546DCB9-E663-585F-8B57-C2056C93993D}"/>
              </a:ext>
            </a:extLst>
          </p:cNvPr>
          <p:cNvPicPr>
            <a:picLocks noChangeAspect="1"/>
          </p:cNvPicPr>
          <p:nvPr/>
        </p:nvPicPr>
        <p:blipFill>
          <a:blip r:embed="rId4"/>
          <a:stretch>
            <a:fillRect/>
          </a:stretch>
        </p:blipFill>
        <p:spPr>
          <a:xfrm>
            <a:off x="6096000" y="2440336"/>
            <a:ext cx="5549832" cy="3196518"/>
          </a:xfrm>
          <a:prstGeom prst="rect">
            <a:avLst/>
          </a:prstGeom>
        </p:spPr>
      </p:pic>
    </p:spTree>
    <p:extLst>
      <p:ext uri="{BB962C8B-B14F-4D97-AF65-F5344CB8AC3E}">
        <p14:creationId xmlns:p14="http://schemas.microsoft.com/office/powerpoint/2010/main" val="196802157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sz="6600" dirty="0">
                <a:solidFill>
                  <a:schemeClr val="bg1"/>
                </a:solidFill>
              </a:rPr>
              <a:t>Improving Open Source</a:t>
            </a:r>
            <a:endParaRPr lang="en-US" sz="6600" dirty="0">
              <a:solidFill>
                <a:schemeClr val="bg1"/>
              </a:solidFill>
              <a:latin typeface="Helvetica" pitchFamily="2" charset="0"/>
            </a:endParaRPr>
          </a:p>
        </p:txBody>
      </p:sp>
      <p:sp>
        <p:nvSpPr>
          <p:cNvPr id="6" name="Subtitle 5">
            <a:extLst>
              <a:ext uri="{FF2B5EF4-FFF2-40B4-BE49-F238E27FC236}">
                <a16:creationId xmlns:a16="http://schemas.microsoft.com/office/drawing/2014/main" id="{831756FB-E27E-0382-A101-4FCA173FFF94}"/>
              </a:ext>
            </a:extLst>
          </p:cNvPr>
          <p:cNvSpPr>
            <a:spLocks noGrp="1"/>
          </p:cNvSpPr>
          <p:nvPr>
            <p:ph type="subTitle" idx="1"/>
          </p:nvPr>
        </p:nvSpPr>
        <p:spPr/>
        <p:txBody>
          <a:bodyPr/>
          <a:lstStyle/>
          <a:p>
            <a:r>
              <a:rPr lang="en-US" sz="2400" dirty="0">
                <a:solidFill>
                  <a:schemeClr val="bg1"/>
                </a:solidFill>
                <a:latin typeface="Helvetica Light" panose="020B0403020202020204" pitchFamily="34" charset="0"/>
              </a:rPr>
              <a:t>Utilizing what we’ve learned to improve OSS</a:t>
            </a:r>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808226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C094F-F7AF-7175-D816-E9BC428ECEB7}"/>
              </a:ext>
            </a:extLst>
          </p:cNvPr>
          <p:cNvSpPr>
            <a:spLocks noGrp="1"/>
          </p:cNvSpPr>
          <p:nvPr>
            <p:ph type="title"/>
          </p:nvPr>
        </p:nvSpPr>
        <p:spPr/>
        <p:txBody>
          <a:bodyPr/>
          <a:lstStyle/>
          <a:p>
            <a:r>
              <a:rPr lang="en-US" dirty="0"/>
              <a:t>Brainstorming Improvements to OSS</a:t>
            </a:r>
          </a:p>
        </p:txBody>
      </p:sp>
      <p:sp>
        <p:nvSpPr>
          <p:cNvPr id="3" name="Content Placeholder 2">
            <a:extLst>
              <a:ext uri="{FF2B5EF4-FFF2-40B4-BE49-F238E27FC236}">
                <a16:creationId xmlns:a16="http://schemas.microsoft.com/office/drawing/2014/main" id="{96ADA17F-6D0C-27A7-3ED5-5E56880322B1}"/>
              </a:ext>
            </a:extLst>
          </p:cNvPr>
          <p:cNvSpPr>
            <a:spLocks noGrp="1"/>
          </p:cNvSpPr>
          <p:nvPr>
            <p:ph idx="1"/>
          </p:nvPr>
        </p:nvSpPr>
        <p:spPr>
          <a:xfrm>
            <a:off x="677334" y="1560821"/>
            <a:ext cx="7709582" cy="3880773"/>
          </a:xfrm>
        </p:spPr>
        <p:txBody>
          <a:bodyPr/>
          <a:lstStyle/>
          <a:p>
            <a:r>
              <a:rPr lang="en-US" dirty="0"/>
              <a:t>Depth</a:t>
            </a:r>
          </a:p>
          <a:p>
            <a:pPr lvl="1"/>
            <a:r>
              <a:rPr lang="en-US" dirty="0"/>
              <a:t>Find one project, learn it well, and identify improvement </a:t>
            </a:r>
          </a:p>
          <a:p>
            <a:pPr lvl="1"/>
            <a:r>
              <a:rPr lang="en-US" dirty="0"/>
              <a:t>Ex. Improving Mastodon’s URL Parsing, Test Suites and HTTP Requests</a:t>
            </a:r>
          </a:p>
          <a:p>
            <a:r>
              <a:rPr lang="en-US" dirty="0"/>
              <a:t>Breadth</a:t>
            </a:r>
          </a:p>
          <a:p>
            <a:pPr lvl="1"/>
            <a:r>
              <a:rPr lang="en-US" dirty="0"/>
              <a:t>Find one vulnerability type, search many projects, and improve them all</a:t>
            </a:r>
          </a:p>
          <a:p>
            <a:pPr lvl="1"/>
            <a:r>
              <a:rPr lang="en-US" dirty="0"/>
              <a:t>Ex. Improving URL Parsing Regex’ across the Ecosystem</a:t>
            </a:r>
          </a:p>
        </p:txBody>
      </p:sp>
    </p:spTree>
    <p:extLst>
      <p:ext uri="{BB962C8B-B14F-4D97-AF65-F5344CB8AC3E}">
        <p14:creationId xmlns:p14="http://schemas.microsoft.com/office/powerpoint/2010/main" val="345704033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3C5B6-FADE-8A63-9A07-8C0AE249C0C5}"/>
              </a:ext>
            </a:extLst>
          </p:cNvPr>
          <p:cNvSpPr>
            <a:spLocks noGrp="1"/>
          </p:cNvSpPr>
          <p:nvPr>
            <p:ph type="title"/>
          </p:nvPr>
        </p:nvSpPr>
        <p:spPr/>
        <p:txBody>
          <a:bodyPr/>
          <a:lstStyle/>
          <a:p>
            <a:r>
              <a:rPr lang="en-US" dirty="0"/>
              <a:t>Discovering areas of opportunity</a:t>
            </a:r>
          </a:p>
        </p:txBody>
      </p:sp>
      <p:sp>
        <p:nvSpPr>
          <p:cNvPr id="3" name="Content Placeholder 2">
            <a:extLst>
              <a:ext uri="{FF2B5EF4-FFF2-40B4-BE49-F238E27FC236}">
                <a16:creationId xmlns:a16="http://schemas.microsoft.com/office/drawing/2014/main" id="{D15B97CC-2C70-EAF0-69BF-7B95A37B1CAE}"/>
              </a:ext>
            </a:extLst>
          </p:cNvPr>
          <p:cNvSpPr>
            <a:spLocks noGrp="1"/>
          </p:cNvSpPr>
          <p:nvPr>
            <p:ph sz="half" idx="1"/>
          </p:nvPr>
        </p:nvSpPr>
        <p:spPr/>
        <p:txBody>
          <a:bodyPr/>
          <a:lstStyle/>
          <a:p>
            <a:r>
              <a:rPr lang="en-US" dirty="0"/>
              <a:t>Search GitHub Topics!</a:t>
            </a:r>
          </a:p>
          <a:p>
            <a:pPr lvl="1"/>
            <a:r>
              <a:rPr lang="en-US" dirty="0">
                <a:hlinkClick r:id="rId2"/>
              </a:rPr>
              <a:t>https://github.com/topics</a:t>
            </a:r>
            <a:endParaRPr lang="en-US" dirty="0"/>
          </a:p>
          <a:p>
            <a:pPr lvl="1"/>
            <a:r>
              <a:rPr lang="en-US" dirty="0"/>
              <a:t>Filter by language</a:t>
            </a:r>
          </a:p>
          <a:p>
            <a:pPr lvl="1"/>
            <a:r>
              <a:rPr lang="en-US" dirty="0"/>
              <a:t>Sort by stars!</a:t>
            </a:r>
          </a:p>
          <a:p>
            <a:r>
              <a:rPr lang="en-US" dirty="0"/>
              <a:t>Improve software that you use!</a:t>
            </a:r>
          </a:p>
          <a:p>
            <a:pPr lvl="1"/>
            <a:r>
              <a:rPr lang="en-US" dirty="0" err="1"/>
              <a:t>DOMPurify</a:t>
            </a:r>
            <a:endParaRPr lang="en-US" dirty="0"/>
          </a:p>
          <a:p>
            <a:pPr lvl="1"/>
            <a:r>
              <a:rPr lang="en-US" dirty="0"/>
              <a:t>Mastodon</a:t>
            </a:r>
          </a:p>
          <a:p>
            <a:pPr lvl="1"/>
            <a:r>
              <a:rPr lang="en-US" dirty="0"/>
              <a:t>Discord</a:t>
            </a:r>
          </a:p>
          <a:p>
            <a:pPr lvl="1"/>
            <a:endParaRPr lang="en-US" dirty="0"/>
          </a:p>
        </p:txBody>
      </p:sp>
      <p:sp>
        <p:nvSpPr>
          <p:cNvPr id="4" name="Content Placeholder 3">
            <a:extLst>
              <a:ext uri="{FF2B5EF4-FFF2-40B4-BE49-F238E27FC236}">
                <a16:creationId xmlns:a16="http://schemas.microsoft.com/office/drawing/2014/main" id="{AC6B5D72-6BAB-13F2-9AE3-832B43F2997A}"/>
              </a:ext>
            </a:extLst>
          </p:cNvPr>
          <p:cNvSpPr>
            <a:spLocks noGrp="1"/>
          </p:cNvSpPr>
          <p:nvPr>
            <p:ph sz="half" idx="2"/>
          </p:nvPr>
        </p:nvSpPr>
        <p:spPr/>
        <p:txBody>
          <a:bodyPr/>
          <a:lstStyle/>
          <a:p>
            <a:r>
              <a:rPr lang="en-US" dirty="0"/>
              <a:t>Utilize Code Search to find easy patterns</a:t>
            </a:r>
          </a:p>
          <a:p>
            <a:pPr lvl="1"/>
            <a:r>
              <a:rPr lang="en-US" dirty="0"/>
              <a:t>Unescaped Regex</a:t>
            </a:r>
          </a:p>
          <a:p>
            <a:pPr lvl="1"/>
            <a:r>
              <a:rPr lang="en-US" dirty="0" err="1"/>
              <a:t>DOMPurify.sanitize</a:t>
            </a:r>
            <a:endParaRPr lang="en-US" dirty="0"/>
          </a:p>
          <a:p>
            <a:pPr lvl="1"/>
            <a:r>
              <a:rPr lang="en-US" dirty="0"/>
              <a:t>&lt;script&gt;alert(1)&lt;/script&gt;</a:t>
            </a:r>
          </a:p>
        </p:txBody>
      </p:sp>
    </p:spTree>
    <p:extLst>
      <p:ext uri="{BB962C8B-B14F-4D97-AF65-F5344CB8AC3E}">
        <p14:creationId xmlns:p14="http://schemas.microsoft.com/office/powerpoint/2010/main" val="265369800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43BCA-8A3F-C4A3-9A9C-CDD9D57940E8}"/>
              </a:ext>
            </a:extLst>
          </p:cNvPr>
          <p:cNvSpPr>
            <a:spLocks noGrp="1"/>
          </p:cNvSpPr>
          <p:nvPr>
            <p:ph type="title"/>
          </p:nvPr>
        </p:nvSpPr>
        <p:spPr>
          <a:xfrm>
            <a:off x="4580984" y="207057"/>
            <a:ext cx="8596668" cy="1320800"/>
          </a:xfrm>
        </p:spPr>
        <p:txBody>
          <a:bodyPr/>
          <a:lstStyle/>
          <a:p>
            <a:r>
              <a:rPr lang="en-US" sz="3600" dirty="0"/>
              <a:t>Key Takeaways</a:t>
            </a:r>
            <a:endParaRPr lang="en-US" dirty="0"/>
          </a:p>
        </p:txBody>
      </p:sp>
      <p:pic>
        <p:nvPicPr>
          <p:cNvPr id="6" name="Picture 2" descr="page2image10356416">
            <a:extLst>
              <a:ext uri="{FF2B5EF4-FFF2-40B4-BE49-F238E27FC236}">
                <a16:creationId xmlns:a16="http://schemas.microsoft.com/office/drawing/2014/main" id="{8F442912-9681-ACE9-33FB-E0CAC76B2484}"/>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7">
            <a:extLst>
              <a:ext uri="{FF2B5EF4-FFF2-40B4-BE49-F238E27FC236}">
                <a16:creationId xmlns:a16="http://schemas.microsoft.com/office/drawing/2014/main" id="{9BDB353D-F615-73A3-8990-8BC83D5FAA55}"/>
              </a:ext>
            </a:extLst>
          </p:cNvPr>
          <p:cNvSpPr>
            <a:spLocks noGrp="1"/>
          </p:cNvSpPr>
          <p:nvPr>
            <p:ph sz="half" idx="1"/>
          </p:nvPr>
        </p:nvSpPr>
        <p:spPr>
          <a:xfrm>
            <a:off x="4489939" y="1961296"/>
            <a:ext cx="5310554" cy="3880772"/>
          </a:xfrm>
        </p:spPr>
        <p:txBody>
          <a:bodyPr>
            <a:normAutofit fontScale="92500" lnSpcReduction="10000"/>
          </a:bodyPr>
          <a:lstStyle/>
          <a:p>
            <a:r>
              <a:rPr lang="en-US" sz="2000" dirty="0"/>
              <a:t>Incidents Happen – Design to improve incident response.</a:t>
            </a:r>
          </a:p>
          <a:p>
            <a:endParaRPr lang="en-US" sz="2000" dirty="0"/>
          </a:p>
          <a:p>
            <a:r>
              <a:rPr lang="en-US" sz="2000" dirty="0"/>
              <a:t>Prevent Regression – Never waste a good incident. Write tests!</a:t>
            </a:r>
          </a:p>
          <a:p>
            <a:endParaRPr lang="en-US" sz="2000" dirty="0"/>
          </a:p>
          <a:p>
            <a:r>
              <a:rPr lang="en-US" sz="2000" dirty="0"/>
              <a:t>Support Extension and Exemption – Exceptions will be needed, design for them.</a:t>
            </a:r>
          </a:p>
          <a:p>
            <a:endParaRPr lang="en-US" sz="2000" dirty="0"/>
          </a:p>
          <a:p>
            <a:r>
              <a:rPr lang="en-US" sz="2000" dirty="0"/>
              <a:t>Understand your libraries and compensating controls</a:t>
            </a:r>
          </a:p>
          <a:p>
            <a:endParaRPr lang="en-US" dirty="0"/>
          </a:p>
        </p:txBody>
      </p:sp>
      <p:pic>
        <p:nvPicPr>
          <p:cNvPr id="3" name="Picture 2" descr="Lock with a love heart">
            <a:extLst>
              <a:ext uri="{FF2B5EF4-FFF2-40B4-BE49-F238E27FC236}">
                <a16:creationId xmlns:a16="http://schemas.microsoft.com/office/drawing/2014/main" id="{972338A6-E406-04BD-B30B-67DEF8650F3E}"/>
              </a:ext>
            </a:extLst>
          </p:cNvPr>
          <p:cNvPicPr>
            <a:picLocks noChangeAspect="1"/>
          </p:cNvPicPr>
          <p:nvPr/>
        </p:nvPicPr>
        <p:blipFill rotWithShape="1">
          <a:blip r:embed="rId3"/>
          <a:srcRect l="32339" r="31789"/>
          <a:stretch/>
        </p:blipFill>
        <p:spPr>
          <a:xfrm>
            <a:off x="0" y="0"/>
            <a:ext cx="4373546" cy="5993296"/>
          </a:xfrm>
          <a:prstGeom prst="rect">
            <a:avLst/>
          </a:prstGeom>
        </p:spPr>
      </p:pic>
    </p:spTree>
    <p:extLst>
      <p:ext uri="{BB962C8B-B14F-4D97-AF65-F5344CB8AC3E}">
        <p14:creationId xmlns:p14="http://schemas.microsoft.com/office/powerpoint/2010/main" val="291176924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sz="6600" dirty="0">
                <a:solidFill>
                  <a:schemeClr val="bg1"/>
                </a:solidFill>
              </a:rPr>
              <a:t>Anti-Patterns In Auth(N|Z)</a:t>
            </a:r>
            <a:endParaRPr lang="en-US" sz="6600" dirty="0">
              <a:solidFill>
                <a:schemeClr val="bg1"/>
              </a:solidFill>
              <a:latin typeface="Helvetica" pitchFamily="2" charset="0"/>
            </a:endParaRPr>
          </a:p>
        </p:txBody>
      </p:sp>
      <p:sp>
        <p:nvSpPr>
          <p:cNvPr id="6" name="Subtitle 5">
            <a:extLst>
              <a:ext uri="{FF2B5EF4-FFF2-40B4-BE49-F238E27FC236}">
                <a16:creationId xmlns:a16="http://schemas.microsoft.com/office/drawing/2014/main" id="{831756FB-E27E-0382-A101-4FCA173FFF94}"/>
              </a:ext>
            </a:extLst>
          </p:cNvPr>
          <p:cNvSpPr>
            <a:spLocks noGrp="1"/>
          </p:cNvSpPr>
          <p:nvPr>
            <p:ph type="subTitle" idx="1"/>
          </p:nvPr>
        </p:nvSpPr>
        <p:spPr>
          <a:xfrm>
            <a:off x="1507067" y="4050836"/>
            <a:ext cx="7766936" cy="1096899"/>
          </a:xfrm>
        </p:spPr>
        <p:txBody>
          <a:bodyPr/>
          <a:lstStyle/>
          <a:p>
            <a:r>
              <a:rPr lang="en-US" sz="2400" dirty="0" err="1">
                <a:solidFill>
                  <a:schemeClr val="bg1"/>
                </a:solidFill>
              </a:rPr>
              <a:t>adfasdf</a:t>
            </a:r>
            <a:endParaRPr lang="en-US" sz="2400" dirty="0">
              <a:solidFill>
                <a:schemeClr val="bg1"/>
              </a:solidFill>
            </a:endParaRP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81660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Weak Admin Authentication</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349934" cy="4967416"/>
          </a:xfrm>
        </p:spPr>
        <p:txBody>
          <a:bodyPr>
            <a:normAutofit/>
          </a:bodyPr>
          <a:lstStyle/>
          <a:p>
            <a:r>
              <a:rPr lang="en-US" sz="2000" dirty="0">
                <a:solidFill>
                  <a:schemeClr val="accent1"/>
                </a:solidFill>
                <a:latin typeface="Helvetica" pitchFamily="2" charset="0"/>
              </a:rPr>
              <a:t>Problem: </a:t>
            </a:r>
            <a:r>
              <a:rPr lang="en-US" dirty="0"/>
              <a:t>We’ve heard rumors that our admin authentication is weak and easily broken.</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Determine how admin users are authenticated</a:t>
            </a:r>
          </a:p>
          <a:p>
            <a:pPr marL="457200" indent="-457200">
              <a:buFont typeface="+mj-lt"/>
              <a:buAutoNum type="arabicPeriod"/>
            </a:pPr>
            <a:r>
              <a:rPr lang="en-US" sz="1800" dirty="0">
                <a:latin typeface="Helvetica Light" panose="020B0403020202020204" pitchFamily="34" charset="0"/>
              </a:rPr>
              <a:t>Break the authentication to access the data</a:t>
            </a:r>
          </a:p>
          <a:p>
            <a:r>
              <a:rPr lang="en-US" sz="2000" dirty="0">
                <a:solidFill>
                  <a:schemeClr val="accent1"/>
                </a:solidFill>
                <a:latin typeface="Helvetica" pitchFamily="2" charset="0"/>
              </a:rPr>
              <a:t>Hints:</a:t>
            </a:r>
          </a:p>
          <a:p>
            <a:pPr marL="800100" lvl="1" indent="-342900">
              <a:buFont typeface="+mj-lt"/>
              <a:buAutoNum type="arabicPeriod"/>
            </a:pPr>
            <a:r>
              <a:rPr lang="en-US" dirty="0">
                <a:solidFill>
                  <a:schemeClr val="accent1"/>
                </a:solidFill>
                <a:latin typeface="Helvetica" pitchFamily="2" charset="0"/>
                <a:hlinkClick r:id="rId2"/>
              </a:rPr>
              <a:t>http://127.0.0.1:3000/admin/categories</a:t>
            </a:r>
            <a:endParaRPr lang="en-US" dirty="0">
              <a:solidFill>
                <a:schemeClr val="accent1"/>
              </a:solidFill>
              <a:latin typeface="Helvetica" pitchFamily="2" charset="0"/>
            </a:endParaRPr>
          </a:p>
          <a:p>
            <a:pPr marL="800100" lvl="1" indent="-342900">
              <a:buFont typeface="+mj-lt"/>
              <a:buAutoNum type="arabicPeriod"/>
            </a:pPr>
            <a:r>
              <a:rPr lang="en-US" dirty="0">
                <a:solidFill>
                  <a:schemeClr val="accent1"/>
                </a:solidFill>
                <a:latin typeface="Helvetica" pitchFamily="2" charset="0"/>
              </a:rPr>
              <a:t>App/controllers/</a:t>
            </a:r>
            <a:r>
              <a:rPr lang="en-US" dirty="0" err="1">
                <a:solidFill>
                  <a:schemeClr val="accent1"/>
                </a:solidFill>
                <a:latin typeface="Helvetica" pitchFamily="2" charset="0"/>
              </a:rPr>
              <a:t>admin_controller.rb</a:t>
            </a:r>
            <a:endParaRPr lang="en-US" dirty="0">
              <a:solidFill>
                <a:schemeClr val="accent1"/>
              </a:solidFill>
              <a:latin typeface="Helvetica" pitchFamily="2"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4"/>
          <a:stretch/>
        </p:blipFill>
        <p:spPr>
          <a:xfrm>
            <a:off x="7857781" y="1270000"/>
            <a:ext cx="3581400" cy="3581400"/>
          </a:xfrm>
          <a:prstGeom prst="rect">
            <a:avLst/>
          </a:prstGeom>
        </p:spPr>
      </p:pic>
    </p:spTree>
    <p:extLst>
      <p:ext uri="{BB962C8B-B14F-4D97-AF65-F5344CB8AC3E}">
        <p14:creationId xmlns:p14="http://schemas.microsoft.com/office/powerpoint/2010/main" val="1941151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104E2-1342-2A90-49FD-DFE2A778A8DA}"/>
              </a:ext>
            </a:extLst>
          </p:cNvPr>
          <p:cNvSpPr>
            <a:spLocks noGrp="1"/>
          </p:cNvSpPr>
          <p:nvPr>
            <p:ph type="title"/>
          </p:nvPr>
        </p:nvSpPr>
        <p:spPr/>
        <p:txBody>
          <a:bodyPr>
            <a:normAutofit/>
          </a:bodyPr>
          <a:lstStyle/>
          <a:p>
            <a:r>
              <a:rPr lang="en-US" dirty="0"/>
              <a:t>Improvements?</a:t>
            </a:r>
          </a:p>
        </p:txBody>
      </p:sp>
      <p:sp>
        <p:nvSpPr>
          <p:cNvPr id="5" name="Content Placeholder 4">
            <a:extLst>
              <a:ext uri="{FF2B5EF4-FFF2-40B4-BE49-F238E27FC236}">
                <a16:creationId xmlns:a16="http://schemas.microsoft.com/office/drawing/2014/main" id="{50D7FA43-5EB7-4BB9-F35A-8624954EF787}"/>
              </a:ext>
            </a:extLst>
          </p:cNvPr>
          <p:cNvSpPr>
            <a:spLocks noGrp="1"/>
          </p:cNvSpPr>
          <p:nvPr>
            <p:ph sz="half" idx="1"/>
          </p:nvPr>
        </p:nvSpPr>
        <p:spPr/>
        <p:txBody>
          <a:bodyPr>
            <a:normAutofit/>
          </a:bodyPr>
          <a:lstStyle/>
          <a:p>
            <a:r>
              <a:rPr lang="en-US" dirty="0"/>
              <a:t>Shared Secret could be stronger</a:t>
            </a:r>
          </a:p>
          <a:p>
            <a:r>
              <a:rPr lang="en-US" dirty="0"/>
              <a:t>Comparison should be constant-time</a:t>
            </a:r>
          </a:p>
          <a:p>
            <a:r>
              <a:rPr lang="en-US" dirty="0"/>
              <a:t>Verbose message provides details</a:t>
            </a:r>
          </a:p>
          <a:p>
            <a:r>
              <a:rPr lang="en-US" dirty="0"/>
              <a:t>Should utilize Access Control</a:t>
            </a:r>
          </a:p>
          <a:p>
            <a:pPr lvl="1"/>
            <a:r>
              <a:rPr lang="en-US" dirty="0"/>
              <a:t>Role Based</a:t>
            </a:r>
          </a:p>
          <a:p>
            <a:pPr lvl="1"/>
            <a:r>
              <a:rPr lang="en-US" dirty="0"/>
              <a:t>Attribute Based</a:t>
            </a:r>
          </a:p>
        </p:txBody>
      </p:sp>
      <p:sp>
        <p:nvSpPr>
          <p:cNvPr id="3" name="Content Placeholder 2">
            <a:extLst>
              <a:ext uri="{FF2B5EF4-FFF2-40B4-BE49-F238E27FC236}">
                <a16:creationId xmlns:a16="http://schemas.microsoft.com/office/drawing/2014/main" id="{7EDFA201-64B0-A869-5A4D-2A6C8DC53855}"/>
              </a:ext>
            </a:extLst>
          </p:cNvPr>
          <p:cNvSpPr>
            <a:spLocks noGrp="1"/>
          </p:cNvSpPr>
          <p:nvPr>
            <p:ph sz="half" idx="2"/>
          </p:nvPr>
        </p:nvSpPr>
        <p:spPr/>
        <p:txBody>
          <a:bodyPr/>
          <a:lstStyle/>
          <a:p>
            <a:endParaRPr lang="en-US"/>
          </a:p>
        </p:txBody>
      </p:sp>
      <p:pic>
        <p:nvPicPr>
          <p:cNvPr id="6" name="Content Placeholder 5" descr="A picture containing toy&#10;&#10;Description automatically generated">
            <a:extLst>
              <a:ext uri="{FF2B5EF4-FFF2-40B4-BE49-F238E27FC236}">
                <a16:creationId xmlns:a16="http://schemas.microsoft.com/office/drawing/2014/main" id="{AC701194-F80C-B439-20AA-8E6437167C95}"/>
              </a:ext>
            </a:extLst>
          </p:cNvPr>
          <p:cNvPicPr>
            <a:picLocks noChangeAspect="1"/>
          </p:cNvPicPr>
          <p:nvPr/>
        </p:nvPicPr>
        <p:blipFill rotWithShape="1">
          <a:blip r:embed="rId2"/>
          <a:srcRect l="15501" r="20726"/>
          <a:stretch/>
        </p:blipFill>
        <p:spPr>
          <a:xfrm>
            <a:off x="5143860" y="-609590"/>
            <a:ext cx="4373546" cy="6857990"/>
          </a:xfrm>
          <a:prstGeom prst="rect">
            <a:avLst/>
          </a:prstGeom>
        </p:spPr>
      </p:pic>
      <p:pic>
        <p:nvPicPr>
          <p:cNvPr id="7" name="Picture 2" descr="page2image10356416">
            <a:extLst>
              <a:ext uri="{FF2B5EF4-FFF2-40B4-BE49-F238E27FC236}">
                <a16:creationId xmlns:a16="http://schemas.microsoft.com/office/drawing/2014/main" id="{61317375-80E4-31DA-5297-D3BA4AA93000}"/>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369207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6AC1C31-C95A-ECAF-1050-323C77C58B6A}"/>
              </a:ext>
            </a:extLst>
          </p:cNvPr>
          <p:cNvSpPr>
            <a:spLocks noGrp="1"/>
          </p:cNvSpPr>
          <p:nvPr>
            <p:ph type="title"/>
          </p:nvPr>
        </p:nvSpPr>
        <p:spPr/>
        <p:txBody>
          <a:bodyPr>
            <a:normAutofit fontScale="90000"/>
          </a:bodyPr>
          <a:lstStyle/>
          <a:p>
            <a:r>
              <a:rPr lang="en-US" b="1" i="0" dirty="0">
                <a:solidFill>
                  <a:srgbClr val="111111"/>
                </a:solidFill>
                <a:effectLst/>
                <a:latin typeface="Open Sans" panose="020F0502020204030204" pitchFamily="34" charset="0"/>
              </a:rPr>
              <a:t>A beginner's guide to constant-time cryptography</a:t>
            </a:r>
            <a:br>
              <a:rPr lang="en-US" b="1" i="0" dirty="0">
                <a:solidFill>
                  <a:srgbClr val="111111"/>
                </a:solidFill>
                <a:effectLst/>
                <a:latin typeface="Open Sans" panose="020F0502020204030204" pitchFamily="34" charset="0"/>
              </a:rPr>
            </a:br>
            <a:br>
              <a:rPr lang="en-US" b="0" i="0" dirty="0">
                <a:solidFill>
                  <a:srgbClr val="111111"/>
                </a:solidFill>
                <a:effectLst/>
                <a:latin typeface="Open Sans" panose="020F0502020204030204" pitchFamily="34" charset="0"/>
              </a:rPr>
            </a:br>
            <a:br>
              <a:rPr lang="en-US" b="0" i="0" dirty="0">
                <a:solidFill>
                  <a:srgbClr val="111111"/>
                </a:solidFill>
                <a:effectLst/>
                <a:latin typeface="Open Sans" panose="020F0502020204030204" pitchFamily="34" charset="0"/>
              </a:rPr>
            </a:br>
            <a:endParaRPr lang="en-US" dirty="0"/>
          </a:p>
        </p:txBody>
      </p:sp>
      <p:sp>
        <p:nvSpPr>
          <p:cNvPr id="6" name="Content Placeholder 5">
            <a:extLst>
              <a:ext uri="{FF2B5EF4-FFF2-40B4-BE49-F238E27FC236}">
                <a16:creationId xmlns:a16="http://schemas.microsoft.com/office/drawing/2014/main" id="{226178F6-6C15-0624-9537-301F363FE4CB}"/>
              </a:ext>
            </a:extLst>
          </p:cNvPr>
          <p:cNvSpPr>
            <a:spLocks noGrp="1"/>
          </p:cNvSpPr>
          <p:nvPr>
            <p:ph idx="1"/>
          </p:nvPr>
        </p:nvSpPr>
        <p:spPr/>
        <p:txBody>
          <a:bodyPr/>
          <a:lstStyle/>
          <a:p>
            <a:endParaRPr lang="en-US" dirty="0"/>
          </a:p>
          <a:p>
            <a:r>
              <a:rPr lang="en-US" dirty="0"/>
              <a:t>https://</a:t>
            </a:r>
            <a:r>
              <a:rPr lang="en-US" dirty="0" err="1"/>
              <a:t>www.chosenplaintext.ca</a:t>
            </a:r>
            <a:r>
              <a:rPr lang="en-US" dirty="0"/>
              <a:t>/articles/beginners-guide-constant-time-</a:t>
            </a:r>
            <a:r>
              <a:rPr lang="en-US" dirty="0" err="1"/>
              <a:t>cryptography.html</a:t>
            </a:r>
            <a:endParaRPr lang="en-US" dirty="0"/>
          </a:p>
        </p:txBody>
      </p:sp>
    </p:spTree>
    <p:extLst>
      <p:ext uri="{BB962C8B-B14F-4D97-AF65-F5344CB8AC3E}">
        <p14:creationId xmlns:p14="http://schemas.microsoft.com/office/powerpoint/2010/main" val="78733998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49159-FC8D-35B9-CD40-4DC0ECF9F500}"/>
              </a:ext>
            </a:extLst>
          </p:cNvPr>
          <p:cNvSpPr>
            <a:spLocks noGrp="1"/>
          </p:cNvSpPr>
          <p:nvPr>
            <p:ph type="title"/>
          </p:nvPr>
        </p:nvSpPr>
        <p:spPr/>
        <p:txBody>
          <a:bodyPr/>
          <a:lstStyle/>
          <a:p>
            <a:r>
              <a:rPr lang="en-US" dirty="0"/>
              <a:t>We’re not here to implement RBAC</a:t>
            </a:r>
          </a:p>
        </p:txBody>
      </p:sp>
    </p:spTree>
    <p:extLst>
      <p:ext uri="{BB962C8B-B14F-4D97-AF65-F5344CB8AC3E}">
        <p14:creationId xmlns:p14="http://schemas.microsoft.com/office/powerpoint/2010/main" val="1313088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Environment Setup</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333726"/>
            <a:ext cx="8701444" cy="4967416"/>
          </a:xfrm>
        </p:spPr>
        <p:txBody>
          <a:bodyPr>
            <a:normAutofit fontScale="92500" lnSpcReduction="10000"/>
          </a:bodyPr>
          <a:lstStyle/>
          <a:p>
            <a:r>
              <a:rPr lang="en-US" sz="2000" dirty="0">
                <a:solidFill>
                  <a:schemeClr val="accent1"/>
                </a:solidFill>
                <a:latin typeface="Helvetica" pitchFamily="2" charset="0"/>
              </a:rPr>
              <a:t>Problem: </a:t>
            </a:r>
            <a:r>
              <a:rPr lang="en-US" sz="2000" dirty="0">
                <a:solidFill>
                  <a:schemeClr val="tx1"/>
                </a:solidFill>
                <a:latin typeface="Helvetica Light" panose="020B0403020202020204" pitchFamily="34" charset="0"/>
              </a:rPr>
              <a:t>To learn secure coding we need an application to use!</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sz="2000" dirty="0">
                <a:solidFill>
                  <a:schemeClr val="tx1"/>
                </a:solidFill>
                <a:latin typeface="Helvetica Light" panose="020B0403020202020204" pitchFamily="34" charset="0"/>
              </a:rPr>
              <a:t>Clone the App</a:t>
            </a:r>
          </a:p>
          <a:p>
            <a:pPr marL="457200" indent="-457200">
              <a:buFont typeface="+mj-lt"/>
              <a:buAutoNum type="arabicPeriod"/>
            </a:pPr>
            <a:r>
              <a:rPr lang="en-US" sz="2000" dirty="0">
                <a:solidFill>
                  <a:schemeClr val="tx1"/>
                </a:solidFill>
                <a:latin typeface="Helvetica Light" panose="020B0403020202020204" pitchFamily="34" charset="0"/>
              </a:rPr>
              <a:t>Use Docker to run the app with a bind-mount.</a:t>
            </a:r>
          </a:p>
          <a:p>
            <a:pPr lvl="1"/>
            <a:r>
              <a:rPr lang="en-US" sz="1800" dirty="0">
                <a:solidFill>
                  <a:schemeClr val="tx1"/>
                </a:solidFill>
                <a:latin typeface="Helvetica Light" panose="020B0403020202020204" pitchFamily="34" charset="0"/>
              </a:rPr>
              <a:t>Bind-mount allows us to modify contents on the container</a:t>
            </a:r>
          </a:p>
          <a:p>
            <a:pPr marL="457200" lvl="1" indent="0">
              <a:buNone/>
            </a:pPr>
            <a:endParaRPr lang="en-US" sz="1800" dirty="0">
              <a:latin typeface="Helvetica Light" panose="020B0403020202020204" pitchFamily="34" charset="0"/>
            </a:endParaRPr>
          </a:p>
          <a:p>
            <a:r>
              <a:rPr lang="en-US" sz="2000" dirty="0">
                <a:solidFill>
                  <a:schemeClr val="accent1"/>
                </a:solidFill>
                <a:latin typeface="Helvetica" pitchFamily="2" charset="0"/>
              </a:rPr>
              <a:t>Hints:</a:t>
            </a:r>
          </a:p>
          <a:p>
            <a:pPr marL="784098" lvl="1" indent="-384048" defTabSz="914400">
              <a:lnSpc>
                <a:spcPct val="94000"/>
              </a:lnSpc>
              <a:spcAft>
                <a:spcPts val="200"/>
              </a:spcAft>
              <a:buFont typeface="+mj-lt"/>
              <a:buAutoNum type="arabicPeriod"/>
            </a:pPr>
            <a:r>
              <a:rPr lang="en-US" sz="2200" dirty="0">
                <a:solidFill>
                  <a:schemeClr val="tx1"/>
                </a:solidFill>
                <a:latin typeface="Franklin Gothic Book" panose="020B0503020102020204" pitchFamily="34" charset="0"/>
                <a:cs typeface="Courier New" panose="02070309020205020404" pitchFamily="49" charset="0"/>
              </a:rPr>
              <a:t>Clone Repo: </a:t>
            </a:r>
            <a:r>
              <a:rPr lang="en-US" sz="2200" dirty="0">
                <a:solidFill>
                  <a:schemeClr val="tx1"/>
                </a:solidFill>
                <a:latin typeface="Courier New" panose="02070309020205020404" pitchFamily="49" charset="0"/>
                <a:cs typeface="Courier New" panose="02070309020205020404" pitchFamily="49" charset="0"/>
              </a:rPr>
              <a:t>forced-request/23-skate-roc</a:t>
            </a:r>
          </a:p>
          <a:p>
            <a:pPr marL="784098" lvl="1" indent="-384048" defTabSz="914400">
              <a:lnSpc>
                <a:spcPct val="94000"/>
              </a:lnSpc>
              <a:spcAft>
                <a:spcPts val="200"/>
              </a:spcAft>
              <a:buFont typeface="+mj-lt"/>
              <a:buAutoNum type="arabicPeriod"/>
            </a:pPr>
            <a:r>
              <a:rPr lang="en-US" sz="2200" dirty="0">
                <a:solidFill>
                  <a:schemeClr val="tx1"/>
                </a:solidFill>
                <a:latin typeface="Courier New" panose="02070309020205020404" pitchFamily="49" charset="0"/>
                <a:cs typeface="Courier New" panose="02070309020205020404" pitchFamily="49" charset="0"/>
              </a:rPr>
              <a:t>docker build . -t skate</a:t>
            </a:r>
          </a:p>
          <a:p>
            <a:pPr marL="784098" lvl="1" indent="-384048" defTabSz="914400">
              <a:lnSpc>
                <a:spcPct val="94000"/>
              </a:lnSpc>
              <a:spcAft>
                <a:spcPts val="200"/>
              </a:spcAft>
              <a:buFont typeface="+mj-lt"/>
              <a:buAutoNum type="arabicPeriod"/>
            </a:pPr>
            <a:r>
              <a:rPr lang="en-US" sz="2200" dirty="0">
                <a:solidFill>
                  <a:schemeClr val="tx1"/>
                </a:solidFill>
                <a:latin typeface="Courier New" panose="02070309020205020404" pitchFamily="49" charset="0"/>
                <a:cs typeface="Courier New" panose="02070309020205020404" pitchFamily="49" charset="0"/>
              </a:rPr>
              <a:t>docker run -d -p 3000:3000 --mount type=</a:t>
            </a:r>
            <a:r>
              <a:rPr lang="en-US" sz="2200" dirty="0" err="1">
                <a:solidFill>
                  <a:schemeClr val="tx1"/>
                </a:solidFill>
                <a:latin typeface="Courier New" panose="02070309020205020404" pitchFamily="49" charset="0"/>
                <a:cs typeface="Courier New" panose="02070309020205020404" pitchFamily="49" charset="0"/>
              </a:rPr>
              <a:t>bind,source</a:t>
            </a:r>
            <a:r>
              <a:rPr lang="en-US" sz="2200" dirty="0">
                <a:solidFill>
                  <a:schemeClr val="tx1"/>
                </a:solidFill>
                <a:latin typeface="Courier New" panose="02070309020205020404" pitchFamily="49" charset="0"/>
                <a:cs typeface="Courier New" panose="02070309020205020404" pitchFamily="49" charset="0"/>
              </a:rPr>
              <a:t>=`</a:t>
            </a:r>
            <a:r>
              <a:rPr lang="en-US" sz="2200" dirty="0" err="1">
                <a:solidFill>
                  <a:schemeClr val="tx1"/>
                </a:solidFill>
                <a:latin typeface="Courier New" panose="02070309020205020404" pitchFamily="49" charset="0"/>
                <a:cs typeface="Courier New" panose="02070309020205020404" pitchFamily="49" charset="0"/>
              </a:rPr>
              <a:t>pwd</a:t>
            </a:r>
            <a:r>
              <a:rPr lang="en-US" sz="2200" dirty="0">
                <a:solidFill>
                  <a:schemeClr val="tx1"/>
                </a:solidFill>
                <a:latin typeface="Courier New" panose="02070309020205020404" pitchFamily="49" charset="0"/>
                <a:cs typeface="Courier New" panose="02070309020205020404" pitchFamily="49" charset="0"/>
              </a:rPr>
              <a:t>`,target=/application -t skate</a:t>
            </a:r>
          </a:p>
          <a:p>
            <a:endParaRPr lang="en-US" sz="2000" b="1" dirty="0">
              <a:solidFill>
                <a:schemeClr val="accent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6946592" y="1638300"/>
            <a:ext cx="3581400" cy="3581400"/>
          </a:xfrm>
          <a:prstGeom prst="rect">
            <a:avLst/>
          </a:prstGeom>
        </p:spPr>
      </p:pic>
    </p:spTree>
    <p:extLst>
      <p:ext uri="{BB962C8B-B14F-4D97-AF65-F5344CB8AC3E}">
        <p14:creationId xmlns:p14="http://schemas.microsoft.com/office/powerpoint/2010/main" val="3953813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Improve Admin Authentication</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349934" cy="4967416"/>
          </a:xfrm>
        </p:spPr>
        <p:txBody>
          <a:bodyPr>
            <a:normAutofit/>
          </a:bodyPr>
          <a:lstStyle/>
          <a:p>
            <a:r>
              <a:rPr lang="en-US" sz="2000" dirty="0">
                <a:solidFill>
                  <a:schemeClr val="accent1"/>
                </a:solidFill>
                <a:latin typeface="Helvetica" pitchFamily="2" charset="0"/>
              </a:rPr>
              <a:t>Problem: </a:t>
            </a:r>
            <a:r>
              <a:rPr lang="en-US" dirty="0"/>
              <a:t>We can improve our admin auth system</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457200" indent="-457200">
              <a:buFont typeface="+mj-lt"/>
              <a:buAutoNum type="arabicPeriod"/>
            </a:pPr>
            <a:r>
              <a:rPr lang="en-US" dirty="0"/>
              <a:t>Unify messaging to ensure details are not leaked</a:t>
            </a:r>
          </a:p>
          <a:p>
            <a:pPr marL="457200" indent="-457200">
              <a:buFont typeface="+mj-lt"/>
              <a:buAutoNum type="arabicPeriod"/>
            </a:pPr>
            <a:r>
              <a:rPr lang="en-US" sz="1800" dirty="0"/>
              <a:t>Implement constant-time comparison</a:t>
            </a:r>
          </a:p>
          <a:p>
            <a:pPr marL="457200" indent="-457200">
              <a:buFont typeface="+mj-lt"/>
              <a:buAutoNum type="arabicPeriod"/>
            </a:pPr>
            <a:r>
              <a:rPr lang="en-US" sz="1800" dirty="0">
                <a:latin typeface="Helvetica Light" panose="020B0403020202020204" pitchFamily="34" charset="0"/>
              </a:rPr>
              <a:t>Rotate the secret, but support backward compatibility</a:t>
            </a:r>
          </a:p>
          <a:p>
            <a:pPr marL="457200" indent="-457200">
              <a:buFont typeface="+mj-lt"/>
              <a:buAutoNum type="arabicPeriod"/>
            </a:pPr>
            <a:r>
              <a:rPr lang="en-US" sz="1800" dirty="0"/>
              <a:t>Write a test!</a:t>
            </a:r>
            <a:endParaRPr lang="en-US" sz="1800" dirty="0">
              <a:latin typeface="Helvetica Light" panose="020B0403020202020204" pitchFamily="34" charset="0"/>
            </a:endParaRPr>
          </a:p>
          <a:p>
            <a:r>
              <a:rPr lang="en-US" sz="2000" dirty="0">
                <a:solidFill>
                  <a:schemeClr val="accent1"/>
                </a:solidFill>
                <a:latin typeface="Helvetica" pitchFamily="2" charset="0"/>
              </a:rPr>
              <a:t>Hints:</a:t>
            </a:r>
          </a:p>
          <a:p>
            <a:pPr marL="800100" lvl="1" indent="-342900">
              <a:buFont typeface="+mj-lt"/>
              <a:buAutoNum type="arabicPeriod"/>
            </a:pPr>
            <a:r>
              <a:rPr lang="en-US" dirty="0">
                <a:solidFill>
                  <a:schemeClr val="accent1"/>
                </a:solidFill>
                <a:latin typeface="Helvetica" pitchFamily="2" charset="0"/>
              </a:rPr>
              <a:t>One variable to rule them all</a:t>
            </a:r>
          </a:p>
          <a:p>
            <a:pPr marL="800100" lvl="1" indent="-342900">
              <a:buFont typeface="+mj-lt"/>
              <a:buAutoNum type="arabicPeriod"/>
            </a:pPr>
            <a:r>
              <a:rPr lang="en-US" sz="2000" dirty="0" err="1"/>
              <a:t>ActiveSupport</a:t>
            </a:r>
            <a:r>
              <a:rPr lang="en-US" sz="2000" dirty="0"/>
              <a:t>::</a:t>
            </a:r>
            <a:r>
              <a:rPr lang="en-US" sz="2000" dirty="0" err="1"/>
              <a:t>SecurityUtils.secure_compare</a:t>
            </a:r>
            <a:endParaRPr lang="en-US" sz="2000" dirty="0"/>
          </a:p>
          <a:p>
            <a:pPr marL="800100" lvl="1" indent="-342900">
              <a:buFont typeface="+mj-lt"/>
              <a:buAutoNum type="arabicPeriod"/>
            </a:pPr>
            <a:r>
              <a:rPr lang="en-US" sz="2000" i="1" dirty="0">
                <a:latin typeface="Helvetica Light Oblique" panose="020B0403020202020204" pitchFamily="34" charset="0"/>
              </a:rPr>
              <a:t>You choose the value, but continue to support the previous one</a:t>
            </a: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7857781" y="1270000"/>
            <a:ext cx="3581400" cy="3581400"/>
          </a:xfrm>
          <a:prstGeom prst="rect">
            <a:avLst/>
          </a:prstGeom>
        </p:spPr>
      </p:pic>
    </p:spTree>
    <p:extLst>
      <p:ext uri="{BB962C8B-B14F-4D97-AF65-F5344CB8AC3E}">
        <p14:creationId xmlns:p14="http://schemas.microsoft.com/office/powerpoint/2010/main" val="2206272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49159-FC8D-35B9-CD40-4DC0ECF9F500}"/>
              </a:ext>
            </a:extLst>
          </p:cNvPr>
          <p:cNvSpPr>
            <a:spLocks noGrp="1"/>
          </p:cNvSpPr>
          <p:nvPr>
            <p:ph type="title"/>
          </p:nvPr>
        </p:nvSpPr>
        <p:spPr/>
        <p:txBody>
          <a:bodyPr/>
          <a:lstStyle/>
          <a:p>
            <a:r>
              <a:rPr lang="en-US" dirty="0"/>
              <a:t>Auth Gaps?</a:t>
            </a:r>
          </a:p>
        </p:txBody>
      </p:sp>
    </p:spTree>
    <p:extLst>
      <p:ext uri="{BB962C8B-B14F-4D97-AF65-F5344CB8AC3E}">
        <p14:creationId xmlns:p14="http://schemas.microsoft.com/office/powerpoint/2010/main" val="90803862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E32ED-56E7-9F09-B75D-22F243F564E7}"/>
              </a:ext>
            </a:extLst>
          </p:cNvPr>
          <p:cNvSpPr>
            <a:spLocks noGrp="1"/>
          </p:cNvSpPr>
          <p:nvPr>
            <p:ph type="title"/>
          </p:nvPr>
        </p:nvSpPr>
        <p:spPr/>
        <p:txBody>
          <a:bodyPr/>
          <a:lstStyle/>
          <a:p>
            <a:r>
              <a:rPr lang="en-US" dirty="0"/>
              <a:t>Spot the Difference</a:t>
            </a:r>
          </a:p>
        </p:txBody>
      </p:sp>
      <p:sp>
        <p:nvSpPr>
          <p:cNvPr id="8" name="Content Placeholder 7">
            <a:extLst>
              <a:ext uri="{FF2B5EF4-FFF2-40B4-BE49-F238E27FC236}">
                <a16:creationId xmlns:a16="http://schemas.microsoft.com/office/drawing/2014/main" id="{12B87EFF-5852-E328-40CF-1FDDDA8C3268}"/>
              </a:ext>
            </a:extLst>
          </p:cNvPr>
          <p:cNvSpPr>
            <a:spLocks noGrp="1"/>
          </p:cNvSpPr>
          <p:nvPr>
            <p:ph sz="half" idx="1"/>
          </p:nvPr>
        </p:nvSpPr>
        <p:spPr/>
        <p:txBody>
          <a:bodyPr/>
          <a:lstStyle/>
          <a:p>
            <a:r>
              <a:rPr lang="en-US" dirty="0"/>
              <a:t>They are inheriting from different controllers</a:t>
            </a:r>
          </a:p>
          <a:p>
            <a:pPr lvl="1"/>
            <a:r>
              <a:rPr lang="en-US" dirty="0"/>
              <a:t>Effectively bypassing the admin </a:t>
            </a:r>
            <a:r>
              <a:rPr lang="en-US" dirty="0" err="1"/>
              <a:t>authn</a:t>
            </a:r>
            <a:r>
              <a:rPr lang="en-US" dirty="0"/>
              <a:t> checks.</a:t>
            </a:r>
          </a:p>
          <a:p>
            <a:pPr lvl="1"/>
            <a:r>
              <a:rPr lang="en-US" dirty="0"/>
              <a:t>Verify this against /admin/products</a:t>
            </a:r>
          </a:p>
          <a:p>
            <a:pPr lvl="1"/>
            <a:r>
              <a:rPr lang="en-US" dirty="0"/>
              <a:t>Compare to /admin/categories</a:t>
            </a:r>
          </a:p>
        </p:txBody>
      </p:sp>
      <p:pic>
        <p:nvPicPr>
          <p:cNvPr id="5" name="Picture 4" descr="Text&#10;&#10;Description automatically generated with medium confidence">
            <a:extLst>
              <a:ext uri="{FF2B5EF4-FFF2-40B4-BE49-F238E27FC236}">
                <a16:creationId xmlns:a16="http://schemas.microsoft.com/office/drawing/2014/main" id="{027D2291-CFB0-5BC6-220F-EFB79E6B07C8}"/>
              </a:ext>
            </a:extLst>
          </p:cNvPr>
          <p:cNvPicPr>
            <a:picLocks noChangeAspect="1"/>
          </p:cNvPicPr>
          <p:nvPr/>
        </p:nvPicPr>
        <p:blipFill>
          <a:blip r:embed="rId2"/>
          <a:stretch>
            <a:fillRect/>
          </a:stretch>
        </p:blipFill>
        <p:spPr>
          <a:xfrm>
            <a:off x="6247143" y="1735170"/>
            <a:ext cx="5422806" cy="1169989"/>
          </a:xfrm>
          <a:prstGeom prst="rect">
            <a:avLst/>
          </a:prstGeom>
        </p:spPr>
      </p:pic>
      <p:pic>
        <p:nvPicPr>
          <p:cNvPr id="7" name="Picture 6" descr="Text&#10;&#10;Description automatically generated">
            <a:extLst>
              <a:ext uri="{FF2B5EF4-FFF2-40B4-BE49-F238E27FC236}">
                <a16:creationId xmlns:a16="http://schemas.microsoft.com/office/drawing/2014/main" id="{3675C72C-27F8-1A46-D799-DE6A452FED99}"/>
              </a:ext>
            </a:extLst>
          </p:cNvPr>
          <p:cNvPicPr>
            <a:picLocks noChangeAspect="1"/>
          </p:cNvPicPr>
          <p:nvPr/>
        </p:nvPicPr>
        <p:blipFill>
          <a:blip r:embed="rId3"/>
          <a:stretch>
            <a:fillRect/>
          </a:stretch>
        </p:blipFill>
        <p:spPr>
          <a:xfrm>
            <a:off x="5648488" y="3135348"/>
            <a:ext cx="6055478" cy="1169988"/>
          </a:xfrm>
          <a:prstGeom prst="rect">
            <a:avLst/>
          </a:prstGeom>
        </p:spPr>
      </p:pic>
    </p:spTree>
    <p:extLst>
      <p:ext uri="{BB962C8B-B14F-4D97-AF65-F5344CB8AC3E}">
        <p14:creationId xmlns:p14="http://schemas.microsoft.com/office/powerpoint/2010/main" val="159747458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E1A9B-0528-CBF0-02DD-A6B39D026F04}"/>
              </a:ext>
            </a:extLst>
          </p:cNvPr>
          <p:cNvSpPr>
            <a:spLocks noGrp="1"/>
          </p:cNvSpPr>
          <p:nvPr>
            <p:ph type="title"/>
          </p:nvPr>
        </p:nvSpPr>
        <p:spPr/>
        <p:txBody>
          <a:bodyPr/>
          <a:lstStyle/>
          <a:p>
            <a:r>
              <a:rPr lang="en-US" dirty="0"/>
              <a:t>Potential Solution</a:t>
            </a:r>
          </a:p>
        </p:txBody>
      </p:sp>
      <p:sp>
        <p:nvSpPr>
          <p:cNvPr id="3" name="Content Placeholder 2">
            <a:extLst>
              <a:ext uri="{FF2B5EF4-FFF2-40B4-BE49-F238E27FC236}">
                <a16:creationId xmlns:a16="http://schemas.microsoft.com/office/drawing/2014/main" id="{E6C39891-61EC-C6F3-FD5C-1CBFEA79515D}"/>
              </a:ext>
            </a:extLst>
          </p:cNvPr>
          <p:cNvSpPr>
            <a:spLocks noGrp="1"/>
          </p:cNvSpPr>
          <p:nvPr>
            <p:ph sz="half" idx="1"/>
          </p:nvPr>
        </p:nvSpPr>
        <p:spPr/>
        <p:txBody>
          <a:bodyPr/>
          <a:lstStyle/>
          <a:p>
            <a:r>
              <a:rPr lang="en-US" dirty="0"/>
              <a:t>Base Controller (Application Controller) can guard a route namespace (/admin)</a:t>
            </a:r>
          </a:p>
          <a:p>
            <a:r>
              <a:rPr lang="en-US" dirty="0"/>
              <a:t>Utilize Routing </a:t>
            </a:r>
            <a:r>
              <a:rPr lang="en-US" i="1" dirty="0"/>
              <a:t>constraints</a:t>
            </a:r>
            <a:r>
              <a:rPr lang="en-US" dirty="0"/>
              <a:t> to run lambda methods</a:t>
            </a:r>
          </a:p>
        </p:txBody>
      </p:sp>
      <p:pic>
        <p:nvPicPr>
          <p:cNvPr id="6" name="Content Placeholder 5" descr="A screenshot of a computer&#10;&#10;Description automatically generated with medium confidence">
            <a:extLst>
              <a:ext uri="{FF2B5EF4-FFF2-40B4-BE49-F238E27FC236}">
                <a16:creationId xmlns:a16="http://schemas.microsoft.com/office/drawing/2014/main" id="{8102861B-3E22-1845-2867-63F7963E583A}"/>
              </a:ext>
            </a:extLst>
          </p:cNvPr>
          <p:cNvPicPr>
            <a:picLocks noGrp="1" noChangeAspect="1"/>
          </p:cNvPicPr>
          <p:nvPr>
            <p:ph sz="half" idx="2"/>
          </p:nvPr>
        </p:nvPicPr>
        <p:blipFill>
          <a:blip r:embed="rId2"/>
          <a:stretch>
            <a:fillRect/>
          </a:stretch>
        </p:blipFill>
        <p:spPr>
          <a:xfrm>
            <a:off x="5422765" y="2625081"/>
            <a:ext cx="5399612" cy="2951788"/>
          </a:xfrm>
        </p:spPr>
      </p:pic>
      <p:pic>
        <p:nvPicPr>
          <p:cNvPr id="8" name="Picture 7" descr="Text&#10;&#10;Description automatically generated">
            <a:extLst>
              <a:ext uri="{FF2B5EF4-FFF2-40B4-BE49-F238E27FC236}">
                <a16:creationId xmlns:a16="http://schemas.microsoft.com/office/drawing/2014/main" id="{D5EE51D2-DC86-EEC6-18A6-8A82C015C56A}"/>
              </a:ext>
            </a:extLst>
          </p:cNvPr>
          <p:cNvPicPr>
            <a:picLocks noChangeAspect="1"/>
          </p:cNvPicPr>
          <p:nvPr/>
        </p:nvPicPr>
        <p:blipFill>
          <a:blip r:embed="rId3"/>
          <a:stretch>
            <a:fillRect/>
          </a:stretch>
        </p:blipFill>
        <p:spPr>
          <a:xfrm>
            <a:off x="5422765" y="454506"/>
            <a:ext cx="5399612" cy="1887062"/>
          </a:xfrm>
          <a:prstGeom prst="rect">
            <a:avLst/>
          </a:prstGeom>
        </p:spPr>
      </p:pic>
    </p:spTree>
    <p:extLst>
      <p:ext uri="{BB962C8B-B14F-4D97-AF65-F5344CB8AC3E}">
        <p14:creationId xmlns:p14="http://schemas.microsoft.com/office/powerpoint/2010/main" val="298917504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Exercise: </a:t>
            </a:r>
            <a:r>
              <a:rPr lang="en-US" dirty="0"/>
              <a:t>Identify Authorization Gaps</a:t>
            </a:r>
            <a:endParaRPr lang="en-US" dirty="0">
              <a:latin typeface="Helvetica" pitchFamily="2" charset="0"/>
            </a:endParaRP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482811"/>
            <a:ext cx="8349934" cy="4577521"/>
          </a:xfrm>
        </p:spPr>
        <p:txBody>
          <a:bodyPr>
            <a:normAutofit lnSpcReduction="10000"/>
          </a:bodyPr>
          <a:lstStyle/>
          <a:p>
            <a:r>
              <a:rPr lang="en-US" sz="2000" dirty="0">
                <a:solidFill>
                  <a:schemeClr val="accent1"/>
                </a:solidFill>
                <a:latin typeface="Helvetica" pitchFamily="2" charset="0"/>
              </a:rPr>
              <a:t>Problem: </a:t>
            </a:r>
            <a:r>
              <a:rPr lang="en-US" dirty="0"/>
              <a:t>We’ve heard rumors that we are leaking information about user shopping carts.</a:t>
            </a:r>
          </a:p>
          <a:p>
            <a:endParaRPr lang="en-US" sz="2000" dirty="0">
              <a:latin typeface="Helvetica Light" panose="020B0403020202020204" pitchFamily="34" charset="0"/>
            </a:endParaRPr>
          </a:p>
          <a:p>
            <a:r>
              <a:rPr lang="en-US" sz="2000" dirty="0">
                <a:solidFill>
                  <a:schemeClr val="accent1"/>
                </a:solidFill>
                <a:latin typeface="Helvetica" pitchFamily="2" charset="0"/>
              </a:rPr>
              <a:t>Mission:</a:t>
            </a:r>
          </a:p>
          <a:p>
            <a:pPr marL="800100" lvl="1" indent="-342900">
              <a:buFont typeface="+mj-lt"/>
              <a:buAutoNum type="arabicPeriod"/>
            </a:pPr>
            <a:r>
              <a:rPr lang="en-US" dirty="0">
                <a:solidFill>
                  <a:schemeClr val="accent1"/>
                </a:solidFill>
                <a:latin typeface="Helvetica" pitchFamily="2" charset="0"/>
              </a:rPr>
              <a:t>Identify controller and route that is leaking data.</a:t>
            </a:r>
          </a:p>
          <a:p>
            <a:pPr marL="800100" lvl="1" indent="-342900">
              <a:buFont typeface="+mj-lt"/>
              <a:buAutoNum type="arabicPeriod"/>
            </a:pPr>
            <a:r>
              <a:rPr lang="en-US" dirty="0">
                <a:solidFill>
                  <a:schemeClr val="accent1"/>
                </a:solidFill>
                <a:latin typeface="Helvetica" pitchFamily="2" charset="0"/>
              </a:rPr>
              <a:t>Determine potential patterns of concern (Think: Regex)</a:t>
            </a:r>
          </a:p>
          <a:p>
            <a:pPr marL="800100" lvl="1" indent="-342900">
              <a:buFont typeface="+mj-lt"/>
              <a:buAutoNum type="arabicPeriod"/>
            </a:pPr>
            <a:r>
              <a:rPr lang="en-US" dirty="0">
                <a:solidFill>
                  <a:schemeClr val="accent1"/>
                </a:solidFill>
                <a:latin typeface="Helvetica" pitchFamily="2" charset="0"/>
              </a:rPr>
              <a:t>Understand the root cause</a:t>
            </a:r>
          </a:p>
          <a:p>
            <a:pPr marL="800100" lvl="1" indent="-342900">
              <a:buFont typeface="+mj-lt"/>
              <a:buAutoNum type="arabicPeriod"/>
            </a:pPr>
            <a:endParaRPr lang="en-US" dirty="0">
              <a:solidFill>
                <a:schemeClr val="accent1"/>
              </a:solidFill>
              <a:latin typeface="Helvetica" pitchFamily="2" charset="0"/>
            </a:endParaRPr>
          </a:p>
          <a:p>
            <a:r>
              <a:rPr lang="en-US" sz="2000" dirty="0">
                <a:solidFill>
                  <a:schemeClr val="accent1"/>
                </a:solidFill>
                <a:latin typeface="Helvetica" pitchFamily="2" charset="0"/>
              </a:rPr>
              <a:t>Hints:</a:t>
            </a:r>
          </a:p>
          <a:p>
            <a:pPr marL="800100" lvl="1" indent="-342900">
              <a:buFont typeface="+mj-lt"/>
              <a:buAutoNum type="arabicPeriod"/>
            </a:pPr>
            <a:r>
              <a:rPr lang="en-US" dirty="0">
                <a:solidFill>
                  <a:schemeClr val="accent1"/>
                </a:solidFill>
                <a:latin typeface="Helvetica" pitchFamily="2" charset="0"/>
              </a:rPr>
              <a:t>/carts</a:t>
            </a:r>
          </a:p>
          <a:p>
            <a:pPr marL="800100" lvl="1" indent="-342900">
              <a:buFont typeface="+mj-lt"/>
              <a:buAutoNum type="arabicPeriod"/>
            </a:pPr>
            <a:r>
              <a:rPr lang="en-US" sz="2000" i="1" dirty="0" err="1">
                <a:solidFill>
                  <a:schemeClr val="accent1"/>
                </a:solidFill>
                <a:latin typeface="Helvetica" pitchFamily="2" charset="0"/>
              </a:rPr>
              <a:t>Carts_controller#index</a:t>
            </a:r>
            <a:endParaRPr lang="en-US" sz="2000" i="1" dirty="0">
              <a:solidFill>
                <a:schemeClr val="accent1"/>
              </a:solidFill>
              <a:latin typeface="Helvetica" pitchFamily="2" charset="0"/>
            </a:endParaRPr>
          </a:p>
          <a:p>
            <a:pPr marL="800100" lvl="1" indent="-342900">
              <a:buFont typeface="+mj-lt"/>
              <a:buAutoNum type="arabicPeriod"/>
            </a:pPr>
            <a:r>
              <a:rPr lang="en-US" sz="2000" dirty="0" err="1">
                <a:solidFill>
                  <a:schemeClr val="accent1"/>
                </a:solidFill>
                <a:latin typeface="Helvetica" pitchFamily="2" charset="0"/>
              </a:rPr>
              <a:t>Require_access</a:t>
            </a:r>
            <a:r>
              <a:rPr lang="en-US" sz="2000" dirty="0">
                <a:solidFill>
                  <a:schemeClr val="accent1"/>
                </a:solidFill>
                <a:latin typeface="Helvetica" pitchFamily="2" charset="0"/>
              </a:rPr>
              <a:t>!</a:t>
            </a:r>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ext, vector graphics&#10;&#10;Description automatically generated">
            <a:extLst>
              <a:ext uri="{FF2B5EF4-FFF2-40B4-BE49-F238E27FC236}">
                <a16:creationId xmlns:a16="http://schemas.microsoft.com/office/drawing/2014/main" id="{BE586136-3082-10BF-85E0-1B7406F29693}"/>
              </a:ext>
            </a:extLst>
          </p:cNvPr>
          <p:cNvPicPr>
            <a:picLocks noChangeAspect="1"/>
          </p:cNvPicPr>
          <p:nvPr/>
        </p:nvPicPr>
        <p:blipFill rotWithShape="1">
          <a:blip r:embed="rId3"/>
          <a:stretch/>
        </p:blipFill>
        <p:spPr>
          <a:xfrm>
            <a:off x="7857781" y="1270000"/>
            <a:ext cx="3581400" cy="3581400"/>
          </a:xfrm>
          <a:prstGeom prst="rect">
            <a:avLst/>
          </a:prstGeom>
        </p:spPr>
      </p:pic>
    </p:spTree>
    <p:extLst>
      <p:ext uri="{BB962C8B-B14F-4D97-AF65-F5344CB8AC3E}">
        <p14:creationId xmlns:p14="http://schemas.microsoft.com/office/powerpoint/2010/main" val="3415706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104E2-1342-2A90-49FD-DFE2A778A8DA}"/>
              </a:ext>
            </a:extLst>
          </p:cNvPr>
          <p:cNvSpPr>
            <a:spLocks noGrp="1"/>
          </p:cNvSpPr>
          <p:nvPr>
            <p:ph type="title"/>
          </p:nvPr>
        </p:nvSpPr>
        <p:spPr/>
        <p:txBody>
          <a:bodyPr>
            <a:normAutofit/>
          </a:bodyPr>
          <a:lstStyle/>
          <a:p>
            <a:r>
              <a:rPr lang="en-US" dirty="0"/>
              <a:t>Spoilers?</a:t>
            </a:r>
          </a:p>
        </p:txBody>
      </p:sp>
      <p:sp>
        <p:nvSpPr>
          <p:cNvPr id="5" name="Content Placeholder 4">
            <a:extLst>
              <a:ext uri="{FF2B5EF4-FFF2-40B4-BE49-F238E27FC236}">
                <a16:creationId xmlns:a16="http://schemas.microsoft.com/office/drawing/2014/main" id="{50D7FA43-5EB7-4BB9-F35A-8624954EF787}"/>
              </a:ext>
            </a:extLst>
          </p:cNvPr>
          <p:cNvSpPr>
            <a:spLocks noGrp="1"/>
          </p:cNvSpPr>
          <p:nvPr>
            <p:ph sz="half" idx="1"/>
          </p:nvPr>
        </p:nvSpPr>
        <p:spPr/>
        <p:txBody>
          <a:bodyPr>
            <a:normAutofit/>
          </a:bodyPr>
          <a:lstStyle/>
          <a:p>
            <a:r>
              <a:rPr lang="en-US" dirty="0"/>
              <a:t>Controllers/</a:t>
            </a:r>
            <a:r>
              <a:rPr lang="en-US" dirty="0" err="1"/>
              <a:t>carts_controller.rb</a:t>
            </a:r>
            <a:endParaRPr lang="en-US" dirty="0"/>
          </a:p>
          <a:p>
            <a:r>
              <a:rPr lang="en-US" dirty="0"/>
              <a:t>Insecure usage of </a:t>
            </a:r>
            <a:r>
              <a:rPr lang="en-US" dirty="0" err="1"/>
              <a:t>Cart.all</a:t>
            </a:r>
            <a:endParaRPr lang="en-US" dirty="0"/>
          </a:p>
          <a:p>
            <a:pPr lvl="1"/>
            <a:r>
              <a:rPr lang="en-US" dirty="0"/>
              <a:t>Find all calls to Active Record models all method</a:t>
            </a:r>
          </a:p>
          <a:p>
            <a:pPr lvl="2"/>
            <a:r>
              <a:rPr lang="en-US" dirty="0"/>
              <a:t>[A-Z][a-z]*\.all</a:t>
            </a:r>
          </a:p>
          <a:p>
            <a:r>
              <a:rPr lang="en-US" dirty="0" err="1"/>
              <a:t>Require_access</a:t>
            </a:r>
            <a:r>
              <a:rPr lang="en-US" dirty="0"/>
              <a:t>! Method does not enforce access</a:t>
            </a:r>
          </a:p>
          <a:p>
            <a:pPr lvl="1"/>
            <a:r>
              <a:rPr lang="en-US" dirty="0"/>
              <a:t>Enforcement required at call site</a:t>
            </a:r>
          </a:p>
        </p:txBody>
      </p:sp>
      <p:sp>
        <p:nvSpPr>
          <p:cNvPr id="3" name="Content Placeholder 2">
            <a:extLst>
              <a:ext uri="{FF2B5EF4-FFF2-40B4-BE49-F238E27FC236}">
                <a16:creationId xmlns:a16="http://schemas.microsoft.com/office/drawing/2014/main" id="{7EDFA201-64B0-A869-5A4D-2A6C8DC53855}"/>
              </a:ext>
            </a:extLst>
          </p:cNvPr>
          <p:cNvSpPr>
            <a:spLocks noGrp="1"/>
          </p:cNvSpPr>
          <p:nvPr>
            <p:ph sz="half" idx="2"/>
          </p:nvPr>
        </p:nvSpPr>
        <p:spPr/>
        <p:txBody>
          <a:bodyPr/>
          <a:lstStyle/>
          <a:p>
            <a:endParaRPr lang="en-US"/>
          </a:p>
        </p:txBody>
      </p:sp>
      <p:pic>
        <p:nvPicPr>
          <p:cNvPr id="6" name="Content Placeholder 5" descr="A picture containing toy&#10;&#10;Description automatically generated">
            <a:extLst>
              <a:ext uri="{FF2B5EF4-FFF2-40B4-BE49-F238E27FC236}">
                <a16:creationId xmlns:a16="http://schemas.microsoft.com/office/drawing/2014/main" id="{AC701194-F80C-B439-20AA-8E6437167C95}"/>
              </a:ext>
            </a:extLst>
          </p:cNvPr>
          <p:cNvPicPr>
            <a:picLocks noChangeAspect="1"/>
          </p:cNvPicPr>
          <p:nvPr/>
        </p:nvPicPr>
        <p:blipFill rotWithShape="1">
          <a:blip r:embed="rId2"/>
          <a:srcRect l="15501" r="20726"/>
          <a:stretch/>
        </p:blipFill>
        <p:spPr>
          <a:xfrm>
            <a:off x="5143860" y="-609590"/>
            <a:ext cx="4373546" cy="6857990"/>
          </a:xfrm>
          <a:prstGeom prst="rect">
            <a:avLst/>
          </a:prstGeom>
        </p:spPr>
      </p:pic>
      <p:pic>
        <p:nvPicPr>
          <p:cNvPr id="7" name="Picture 2" descr="page2image10356416">
            <a:extLst>
              <a:ext uri="{FF2B5EF4-FFF2-40B4-BE49-F238E27FC236}">
                <a16:creationId xmlns:a16="http://schemas.microsoft.com/office/drawing/2014/main" id="{61317375-80E4-31DA-5297-D3BA4AA93000}"/>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5115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sz="6600" dirty="0">
                <a:solidFill>
                  <a:schemeClr val="bg1"/>
                </a:solidFill>
              </a:rPr>
              <a:t>Misc.</a:t>
            </a:r>
            <a:endParaRPr lang="en-US" sz="6600" dirty="0">
              <a:solidFill>
                <a:schemeClr val="bg1"/>
              </a:solidFill>
              <a:latin typeface="Helvetica" pitchFamily="2" charset="0"/>
            </a:endParaRPr>
          </a:p>
        </p:txBody>
      </p:sp>
      <p:sp>
        <p:nvSpPr>
          <p:cNvPr id="6" name="Subtitle 5">
            <a:extLst>
              <a:ext uri="{FF2B5EF4-FFF2-40B4-BE49-F238E27FC236}">
                <a16:creationId xmlns:a16="http://schemas.microsoft.com/office/drawing/2014/main" id="{831756FB-E27E-0382-A101-4FCA173FFF94}"/>
              </a:ext>
            </a:extLst>
          </p:cNvPr>
          <p:cNvSpPr>
            <a:spLocks noGrp="1"/>
          </p:cNvSpPr>
          <p:nvPr>
            <p:ph type="subTitle" idx="1"/>
          </p:nvPr>
        </p:nvSpPr>
        <p:spPr>
          <a:xfrm>
            <a:off x="1507067" y="4050836"/>
            <a:ext cx="7766936" cy="1096899"/>
          </a:xfrm>
        </p:spPr>
        <p:txBody>
          <a:bodyPr/>
          <a:lstStyle/>
          <a:p>
            <a:r>
              <a:rPr lang="en-US" sz="2400" dirty="0">
                <a:solidFill>
                  <a:schemeClr val="bg1"/>
                </a:solidFill>
              </a:rPr>
              <a:t>Random musings about Security</a:t>
            </a: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983930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EFAF5-6152-AAD6-3F12-B7EB24EB31BF}"/>
              </a:ext>
            </a:extLst>
          </p:cNvPr>
          <p:cNvSpPr>
            <a:spLocks noGrp="1"/>
          </p:cNvSpPr>
          <p:nvPr>
            <p:ph type="title"/>
          </p:nvPr>
        </p:nvSpPr>
        <p:spPr/>
        <p:txBody>
          <a:bodyPr/>
          <a:lstStyle/>
          <a:p>
            <a:r>
              <a:rPr lang="en-US" dirty="0"/>
              <a:t>Words on Regex</a:t>
            </a:r>
          </a:p>
        </p:txBody>
      </p:sp>
      <p:sp>
        <p:nvSpPr>
          <p:cNvPr id="3" name="Content Placeholder 2">
            <a:extLst>
              <a:ext uri="{FF2B5EF4-FFF2-40B4-BE49-F238E27FC236}">
                <a16:creationId xmlns:a16="http://schemas.microsoft.com/office/drawing/2014/main" id="{8B06ECBE-97D1-33BC-F2BA-9D956A9FA727}"/>
              </a:ext>
            </a:extLst>
          </p:cNvPr>
          <p:cNvSpPr>
            <a:spLocks noGrp="1"/>
          </p:cNvSpPr>
          <p:nvPr>
            <p:ph idx="1"/>
          </p:nvPr>
        </p:nvSpPr>
        <p:spPr/>
        <p:txBody>
          <a:bodyPr/>
          <a:lstStyle/>
          <a:p>
            <a:r>
              <a:rPr lang="en-US" dirty="0"/>
              <a:t>Regular Expressions used regularly for:</a:t>
            </a:r>
          </a:p>
          <a:p>
            <a:pPr lvl="1"/>
            <a:r>
              <a:rPr lang="en-US" dirty="0"/>
              <a:t>Input Validation</a:t>
            </a:r>
          </a:p>
          <a:p>
            <a:pPr lvl="1"/>
            <a:r>
              <a:rPr lang="en-US" dirty="0"/>
              <a:t>Sanitization</a:t>
            </a:r>
          </a:p>
          <a:p>
            <a:pPr lvl="1"/>
            <a:r>
              <a:rPr lang="en-US" dirty="0"/>
              <a:t>Detection</a:t>
            </a:r>
          </a:p>
          <a:p>
            <a:r>
              <a:rPr lang="en-US" dirty="0"/>
              <a:t>Gaps in Regex result in drastic vulnerabilities.</a:t>
            </a:r>
          </a:p>
        </p:txBody>
      </p:sp>
    </p:spTree>
    <p:extLst>
      <p:ext uri="{BB962C8B-B14F-4D97-AF65-F5344CB8AC3E}">
        <p14:creationId xmlns:p14="http://schemas.microsoft.com/office/powerpoint/2010/main" val="30333553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70383-C37E-7F4B-5617-38BC833648A8}"/>
              </a:ext>
            </a:extLst>
          </p:cNvPr>
          <p:cNvSpPr>
            <a:spLocks noGrp="1"/>
          </p:cNvSpPr>
          <p:nvPr>
            <p:ph type="title"/>
          </p:nvPr>
        </p:nvSpPr>
        <p:spPr/>
        <p:txBody>
          <a:bodyPr/>
          <a:lstStyle/>
          <a:p>
            <a:r>
              <a:rPr lang="en-US" dirty="0"/>
              <a:t>Example Scenario</a:t>
            </a:r>
          </a:p>
        </p:txBody>
      </p:sp>
      <p:sp>
        <p:nvSpPr>
          <p:cNvPr id="3" name="Content Placeholder 2">
            <a:extLst>
              <a:ext uri="{FF2B5EF4-FFF2-40B4-BE49-F238E27FC236}">
                <a16:creationId xmlns:a16="http://schemas.microsoft.com/office/drawing/2014/main" id="{E2667058-2DA4-D7F0-8607-0D4C5D062119}"/>
              </a:ext>
            </a:extLst>
          </p:cNvPr>
          <p:cNvSpPr>
            <a:spLocks noGrp="1"/>
          </p:cNvSpPr>
          <p:nvPr>
            <p:ph sz="half" idx="1"/>
          </p:nvPr>
        </p:nvSpPr>
        <p:spPr/>
        <p:txBody>
          <a:bodyPr/>
          <a:lstStyle/>
          <a:p>
            <a:r>
              <a:rPr lang="en-US" dirty="0"/>
              <a:t>Validate the hostname for SSO Callback:</a:t>
            </a:r>
          </a:p>
          <a:p>
            <a:pPr lvl="1"/>
            <a:endParaRPr lang="en-US" dirty="0"/>
          </a:p>
          <a:p>
            <a:r>
              <a:rPr lang="en-US" dirty="0"/>
              <a:t>Potential Solution:</a:t>
            </a:r>
          </a:p>
          <a:p>
            <a:pPr lvl="1"/>
            <a:r>
              <a:rPr lang="en-US" dirty="0"/>
              <a:t>^</a:t>
            </a:r>
            <a:r>
              <a:rPr lang="en-US" dirty="0" err="1"/>
              <a:t>sso</a:t>
            </a:r>
            <a:r>
              <a:rPr lang="en-US" sz="1800" b="1" dirty="0" err="1"/>
              <a:t>.</a:t>
            </a:r>
            <a:r>
              <a:rPr lang="en-US" dirty="0" err="1"/>
              <a:t>example.com</a:t>
            </a:r>
            <a:r>
              <a:rPr lang="en-US" dirty="0"/>
              <a:t>$</a:t>
            </a:r>
          </a:p>
          <a:p>
            <a:r>
              <a:rPr lang="en-US" dirty="0"/>
              <a:t>Possible Attack:</a:t>
            </a:r>
          </a:p>
          <a:p>
            <a:pPr lvl="1"/>
            <a:r>
              <a:rPr lang="en-US" dirty="0" err="1"/>
              <a:t>sso</a:t>
            </a:r>
            <a:r>
              <a:rPr lang="en-US" sz="2000" b="1" dirty="0" err="1">
                <a:solidFill>
                  <a:schemeClr val="accent3"/>
                </a:solidFill>
              </a:rPr>
              <a:t>b</a:t>
            </a:r>
            <a:r>
              <a:rPr lang="en-US" dirty="0" err="1"/>
              <a:t>example.com</a:t>
            </a:r>
            <a:endParaRPr lang="en-US" dirty="0"/>
          </a:p>
          <a:p>
            <a:pPr lvl="1"/>
            <a:r>
              <a:rPr lang="en-US" dirty="0" err="1"/>
              <a:t>Sso.example.com</a:t>
            </a:r>
            <a:r>
              <a:rPr lang="en-US" sz="2000" b="1" dirty="0">
                <a:solidFill>
                  <a:schemeClr val="accent3"/>
                </a:solidFill>
              </a:rPr>
              <a:t>\r\</a:t>
            </a:r>
            <a:r>
              <a:rPr lang="en-US" sz="2000" b="1" dirty="0" err="1">
                <a:solidFill>
                  <a:schemeClr val="accent3"/>
                </a:solidFill>
              </a:rPr>
              <a:t>nmalicious.com</a:t>
            </a:r>
            <a:endParaRPr lang="en-US" b="1" dirty="0">
              <a:solidFill>
                <a:schemeClr val="accent3"/>
              </a:solidFill>
            </a:endParaRPr>
          </a:p>
        </p:txBody>
      </p:sp>
      <p:sp>
        <p:nvSpPr>
          <p:cNvPr id="4" name="Content Placeholder 3">
            <a:extLst>
              <a:ext uri="{FF2B5EF4-FFF2-40B4-BE49-F238E27FC236}">
                <a16:creationId xmlns:a16="http://schemas.microsoft.com/office/drawing/2014/main" id="{E19B4343-84A0-F2D2-424C-A309E78A5DE3}"/>
              </a:ext>
            </a:extLst>
          </p:cNvPr>
          <p:cNvSpPr>
            <a:spLocks noGrp="1"/>
          </p:cNvSpPr>
          <p:nvPr>
            <p:ph sz="half" idx="2"/>
          </p:nvPr>
        </p:nvSpPr>
        <p:spPr/>
        <p:txBody>
          <a:bodyPr/>
          <a:lstStyle/>
          <a:p>
            <a:r>
              <a:rPr lang="en-US" dirty="0"/>
              <a:t>Risks of getting this wrong?</a:t>
            </a:r>
          </a:p>
          <a:p>
            <a:pPr lvl="1"/>
            <a:r>
              <a:rPr lang="en-US" dirty="0"/>
              <a:t>Leaked Auth Tokens</a:t>
            </a:r>
          </a:p>
          <a:p>
            <a:pPr lvl="1"/>
            <a:r>
              <a:rPr lang="en-US" dirty="0"/>
              <a:t>Malicious Redirection</a:t>
            </a:r>
          </a:p>
          <a:p>
            <a:pPr lvl="1"/>
            <a:r>
              <a:rPr lang="en-US" dirty="0"/>
              <a:t>Information Disclosure</a:t>
            </a:r>
          </a:p>
        </p:txBody>
      </p:sp>
      <p:pic>
        <p:nvPicPr>
          <p:cNvPr id="6" name="Picture 5" descr="A screenshot of a computer&#10;&#10;Description automatically generated with medium confidence">
            <a:extLst>
              <a:ext uri="{FF2B5EF4-FFF2-40B4-BE49-F238E27FC236}">
                <a16:creationId xmlns:a16="http://schemas.microsoft.com/office/drawing/2014/main" id="{6ECC2DCA-2811-15A2-FB90-FA4031B9DEB6}"/>
              </a:ext>
            </a:extLst>
          </p:cNvPr>
          <p:cNvPicPr>
            <a:picLocks noChangeAspect="1"/>
          </p:cNvPicPr>
          <p:nvPr/>
        </p:nvPicPr>
        <p:blipFill>
          <a:blip r:embed="rId2"/>
          <a:stretch>
            <a:fillRect/>
          </a:stretch>
        </p:blipFill>
        <p:spPr>
          <a:xfrm>
            <a:off x="4861369" y="2907841"/>
            <a:ext cx="5188083" cy="3598066"/>
          </a:xfrm>
          <a:prstGeom prst="rect">
            <a:avLst/>
          </a:prstGeom>
        </p:spPr>
      </p:pic>
    </p:spTree>
    <p:extLst>
      <p:ext uri="{BB962C8B-B14F-4D97-AF65-F5344CB8AC3E}">
        <p14:creationId xmlns:p14="http://schemas.microsoft.com/office/powerpoint/2010/main" val="903205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48E95-AE8D-546C-F71C-FC6FC8CB1DB8}"/>
              </a:ext>
            </a:extLst>
          </p:cNvPr>
          <p:cNvSpPr>
            <a:spLocks noGrp="1"/>
          </p:cNvSpPr>
          <p:nvPr>
            <p:ph type="title"/>
          </p:nvPr>
        </p:nvSpPr>
        <p:spPr/>
        <p:txBody>
          <a:bodyPr/>
          <a:lstStyle/>
          <a:p>
            <a:r>
              <a:rPr lang="en-US" dirty="0"/>
              <a:t>Common Pitfalls</a:t>
            </a:r>
          </a:p>
        </p:txBody>
      </p:sp>
      <p:sp>
        <p:nvSpPr>
          <p:cNvPr id="3" name="Content Placeholder 2">
            <a:extLst>
              <a:ext uri="{FF2B5EF4-FFF2-40B4-BE49-F238E27FC236}">
                <a16:creationId xmlns:a16="http://schemas.microsoft.com/office/drawing/2014/main" id="{F1490BAA-BF6F-F7FA-0DFE-AFBDD75BB268}"/>
              </a:ext>
            </a:extLst>
          </p:cNvPr>
          <p:cNvSpPr>
            <a:spLocks noGrp="1"/>
          </p:cNvSpPr>
          <p:nvPr>
            <p:ph sz="half" idx="1"/>
          </p:nvPr>
        </p:nvSpPr>
        <p:spPr/>
        <p:txBody>
          <a:bodyPr/>
          <a:lstStyle/>
          <a:p>
            <a:r>
              <a:rPr lang="en-US" dirty="0"/>
              <a:t>Understand and escape special characters</a:t>
            </a:r>
          </a:p>
          <a:p>
            <a:pPr lvl="1"/>
            <a:r>
              <a:rPr lang="en-US" dirty="0"/>
              <a:t>Un-escaped dots in URL validation regex</a:t>
            </a:r>
          </a:p>
          <a:p>
            <a:r>
              <a:rPr lang="en-US" dirty="0"/>
              <a:t>[A-z] vs [A-Za-z]</a:t>
            </a:r>
          </a:p>
          <a:p>
            <a:pPr lvl="1"/>
            <a:r>
              <a:rPr lang="en-US" dirty="0"/>
              <a:t>[A-z] is inclusive of special characters: </a:t>
            </a:r>
            <a:r>
              <a:rPr lang="en-US" dirty="0">
                <a:latin typeface="Courier New" panose="02070309020205020404" pitchFamily="49" charset="0"/>
                <a:cs typeface="Courier New" panose="02070309020205020404" pitchFamily="49" charset="0"/>
              </a:rPr>
              <a:t>[\]^_`</a:t>
            </a:r>
          </a:p>
          <a:p>
            <a:pPr lvl="1"/>
            <a:r>
              <a:rPr lang="en-US" dirty="0">
                <a:latin typeface="Helvetica" pitchFamily="2" charset="0"/>
                <a:cs typeface="Courier New" panose="02070309020205020404" pitchFamily="49" charset="0"/>
              </a:rPr>
              <a:t>GitHub doesn’t permit underscores!</a:t>
            </a:r>
          </a:p>
          <a:p>
            <a:r>
              <a:rPr lang="en-US" dirty="0">
                <a:latin typeface="Helvetica Light" panose="020B0403020202020204" pitchFamily="34" charset="0"/>
                <a:cs typeface="Courier New" panose="02070309020205020404" pitchFamily="49" charset="0"/>
              </a:rPr>
              <a:t>Regex DOS (</a:t>
            </a:r>
            <a:r>
              <a:rPr lang="en-US" dirty="0" err="1">
                <a:latin typeface="Helvetica Light" panose="020B0403020202020204" pitchFamily="34" charset="0"/>
                <a:cs typeface="Courier New" panose="02070309020205020404" pitchFamily="49" charset="0"/>
              </a:rPr>
              <a:t>ReDOS</a:t>
            </a:r>
            <a:r>
              <a:rPr lang="en-US" dirty="0">
                <a:latin typeface="Helvetica Light" panose="020B0403020202020204" pitchFamily="34" charset="0"/>
                <a:cs typeface="Courier New" panose="02070309020205020404" pitchFamily="49" charset="0"/>
              </a:rPr>
              <a:t>)</a:t>
            </a:r>
          </a:p>
          <a:p>
            <a:pPr lvl="1"/>
            <a:r>
              <a:rPr lang="en-US" i="0" dirty="0">
                <a:latin typeface="Helvetica Light" panose="020B0403020202020204" pitchFamily="34" charset="0"/>
                <a:cs typeface="Courier New" panose="02070309020205020404" pitchFamily="49" charset="0"/>
              </a:rPr>
              <a:t>(a+)+</a:t>
            </a:r>
          </a:p>
          <a:p>
            <a:pPr lvl="1"/>
            <a:r>
              <a:rPr lang="en-US" i="0" dirty="0">
                <a:latin typeface="Helvetica Light" panose="020B0403020202020204" pitchFamily="34" charset="0"/>
                <a:cs typeface="Courier New" panose="02070309020205020404" pitchFamily="49" charset="0"/>
              </a:rPr>
              <a:t>([a-</a:t>
            </a:r>
            <a:r>
              <a:rPr lang="en-US" i="0" dirty="0" err="1">
                <a:latin typeface="Helvetica Light" panose="020B0403020202020204" pitchFamily="34" charset="0"/>
                <a:cs typeface="Courier New" panose="02070309020205020404" pitchFamily="49" charset="0"/>
              </a:rPr>
              <a:t>zA</a:t>
            </a:r>
            <a:r>
              <a:rPr lang="en-US" i="0" dirty="0">
                <a:latin typeface="Helvetica Light" panose="020B0403020202020204" pitchFamily="34" charset="0"/>
                <a:cs typeface="Courier New" panose="02070309020205020404" pitchFamily="49" charset="0"/>
              </a:rPr>
              <a:t>-Z]+)*</a:t>
            </a:r>
          </a:p>
        </p:txBody>
      </p:sp>
      <p:sp>
        <p:nvSpPr>
          <p:cNvPr id="4" name="Content Placeholder 3">
            <a:extLst>
              <a:ext uri="{FF2B5EF4-FFF2-40B4-BE49-F238E27FC236}">
                <a16:creationId xmlns:a16="http://schemas.microsoft.com/office/drawing/2014/main" id="{15E9687E-325B-4D9D-F12F-C6EA99328571}"/>
              </a:ext>
            </a:extLst>
          </p:cNvPr>
          <p:cNvSpPr>
            <a:spLocks noGrp="1"/>
          </p:cNvSpPr>
          <p:nvPr>
            <p:ph sz="half" idx="2"/>
          </p:nvPr>
        </p:nvSpPr>
        <p:spPr/>
        <p:txBody>
          <a:bodyPr/>
          <a:lstStyle/>
          <a:p>
            <a:r>
              <a:rPr lang="en-US" dirty="0"/>
              <a:t>Anchoring</a:t>
            </a:r>
          </a:p>
          <a:p>
            <a:pPr lvl="1"/>
            <a:r>
              <a:rPr lang="en-US" dirty="0"/>
              <a:t>Difference in start/end of line, and start/end of string?</a:t>
            </a:r>
          </a:p>
          <a:p>
            <a:pPr lvl="1"/>
            <a:r>
              <a:rPr lang="en-US" dirty="0"/>
              <a:t>In Ruby: </a:t>
            </a:r>
            <a:r>
              <a:rPr lang="en-US" b="1" dirty="0"/>
              <a:t>\A</a:t>
            </a:r>
            <a:r>
              <a:rPr lang="en-US" dirty="0"/>
              <a:t> and </a:t>
            </a:r>
            <a:r>
              <a:rPr lang="en-US" b="1" dirty="0"/>
              <a:t>\z</a:t>
            </a:r>
            <a:r>
              <a:rPr lang="en-US" dirty="0"/>
              <a:t> vs </a:t>
            </a:r>
            <a:r>
              <a:rPr lang="en-US" b="1" dirty="0"/>
              <a:t>^</a:t>
            </a:r>
            <a:r>
              <a:rPr lang="en-US" dirty="0"/>
              <a:t> and </a:t>
            </a:r>
            <a:r>
              <a:rPr lang="en-US" b="1" dirty="0"/>
              <a:t>$</a:t>
            </a:r>
          </a:p>
        </p:txBody>
      </p:sp>
      <p:pic>
        <p:nvPicPr>
          <p:cNvPr id="6" name="Picture 5" descr="Graphical user interface, text&#10;&#10;Description automatically generated">
            <a:extLst>
              <a:ext uri="{FF2B5EF4-FFF2-40B4-BE49-F238E27FC236}">
                <a16:creationId xmlns:a16="http://schemas.microsoft.com/office/drawing/2014/main" id="{227C4CCE-0A26-D0A9-16D6-B9BB2FF74CA5}"/>
              </a:ext>
            </a:extLst>
          </p:cNvPr>
          <p:cNvPicPr>
            <a:picLocks noChangeAspect="1"/>
          </p:cNvPicPr>
          <p:nvPr/>
        </p:nvPicPr>
        <p:blipFill>
          <a:blip r:embed="rId2"/>
          <a:stretch>
            <a:fillRect/>
          </a:stretch>
        </p:blipFill>
        <p:spPr>
          <a:xfrm>
            <a:off x="4330495" y="4841568"/>
            <a:ext cx="7772400" cy="1732753"/>
          </a:xfrm>
          <a:prstGeom prst="rect">
            <a:avLst/>
          </a:prstGeom>
        </p:spPr>
      </p:pic>
      <p:pic>
        <p:nvPicPr>
          <p:cNvPr id="8" name="Picture 7" descr="Graphical user interface, text, application&#10;&#10;Description automatically generated">
            <a:extLst>
              <a:ext uri="{FF2B5EF4-FFF2-40B4-BE49-F238E27FC236}">
                <a16:creationId xmlns:a16="http://schemas.microsoft.com/office/drawing/2014/main" id="{FF989860-A82E-354C-B065-8E0A3441053F}"/>
              </a:ext>
            </a:extLst>
          </p:cNvPr>
          <p:cNvPicPr>
            <a:picLocks noChangeAspect="1"/>
          </p:cNvPicPr>
          <p:nvPr/>
        </p:nvPicPr>
        <p:blipFill>
          <a:blip r:embed="rId3"/>
          <a:stretch>
            <a:fillRect/>
          </a:stretch>
        </p:blipFill>
        <p:spPr>
          <a:xfrm>
            <a:off x="4975668" y="3888274"/>
            <a:ext cx="4013200" cy="838200"/>
          </a:xfrm>
          <a:prstGeom prst="rect">
            <a:avLst/>
          </a:prstGeom>
        </p:spPr>
      </p:pic>
    </p:spTree>
    <p:extLst>
      <p:ext uri="{BB962C8B-B14F-4D97-AF65-F5344CB8AC3E}">
        <p14:creationId xmlns:p14="http://schemas.microsoft.com/office/powerpoint/2010/main" val="2827404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0" end="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7" descr="A picture containing qr code&#10;&#10;Description automatically generated">
            <a:extLst>
              <a:ext uri="{FF2B5EF4-FFF2-40B4-BE49-F238E27FC236}">
                <a16:creationId xmlns:a16="http://schemas.microsoft.com/office/drawing/2014/main" id="{3FF9F0CA-ADCA-7F88-C2E5-3B37B1BF0EE5}"/>
              </a:ext>
            </a:extLst>
          </p:cNvPr>
          <p:cNvPicPr>
            <a:picLocks noChangeAspect="1"/>
          </p:cNvPicPr>
          <p:nvPr/>
        </p:nvPicPr>
        <p:blipFill>
          <a:blip r:embed="rId2"/>
          <a:stretch>
            <a:fillRect/>
          </a:stretch>
        </p:blipFill>
        <p:spPr>
          <a:xfrm>
            <a:off x="396769" y="2026998"/>
            <a:ext cx="5254880" cy="3558255"/>
          </a:xfrm>
          <a:prstGeom prst="rect">
            <a:avLst/>
          </a:prstGeom>
        </p:spPr>
      </p:pic>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Spoiler</a:t>
            </a: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3">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descr="A picture containing toy&#10;&#10;Description automatically generated">
            <a:extLst>
              <a:ext uri="{FF2B5EF4-FFF2-40B4-BE49-F238E27FC236}">
                <a16:creationId xmlns:a16="http://schemas.microsoft.com/office/drawing/2014/main" id="{442FB66C-5FA8-D54C-85A3-4BB291DA9F99}"/>
              </a:ext>
            </a:extLst>
          </p:cNvPr>
          <p:cNvPicPr>
            <a:picLocks noChangeAspect="1"/>
          </p:cNvPicPr>
          <p:nvPr/>
        </p:nvPicPr>
        <p:blipFill rotWithShape="1">
          <a:blip r:embed="rId4"/>
          <a:srcRect l="15501" r="20726"/>
          <a:stretch/>
        </p:blipFill>
        <p:spPr>
          <a:xfrm>
            <a:off x="5371084" y="10"/>
            <a:ext cx="4373546" cy="6857990"/>
          </a:xfrm>
          <a:prstGeom prst="rect">
            <a:avLst/>
          </a:prstGeom>
        </p:spPr>
      </p:pic>
    </p:spTree>
    <p:extLst>
      <p:ext uri="{BB962C8B-B14F-4D97-AF65-F5344CB8AC3E}">
        <p14:creationId xmlns:p14="http://schemas.microsoft.com/office/powerpoint/2010/main" val="367413437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48E95-AE8D-546C-F71C-FC6FC8CB1DB8}"/>
              </a:ext>
            </a:extLst>
          </p:cNvPr>
          <p:cNvSpPr>
            <a:spLocks noGrp="1"/>
          </p:cNvSpPr>
          <p:nvPr>
            <p:ph type="title"/>
          </p:nvPr>
        </p:nvSpPr>
        <p:spPr/>
        <p:txBody>
          <a:bodyPr/>
          <a:lstStyle/>
          <a:p>
            <a:r>
              <a:rPr lang="en-US" dirty="0"/>
              <a:t>Preventing </a:t>
            </a:r>
            <a:r>
              <a:rPr lang="en-US" dirty="0" err="1"/>
              <a:t>ReDoS</a:t>
            </a:r>
            <a:endParaRPr lang="en-US" dirty="0"/>
          </a:p>
        </p:txBody>
      </p:sp>
      <p:sp>
        <p:nvSpPr>
          <p:cNvPr id="3" name="Content Placeholder 2">
            <a:extLst>
              <a:ext uri="{FF2B5EF4-FFF2-40B4-BE49-F238E27FC236}">
                <a16:creationId xmlns:a16="http://schemas.microsoft.com/office/drawing/2014/main" id="{F1490BAA-BF6F-F7FA-0DFE-AFBDD75BB268}"/>
              </a:ext>
            </a:extLst>
          </p:cNvPr>
          <p:cNvSpPr>
            <a:spLocks noGrp="1"/>
          </p:cNvSpPr>
          <p:nvPr>
            <p:ph sz="half" idx="1"/>
          </p:nvPr>
        </p:nvSpPr>
        <p:spPr/>
        <p:txBody>
          <a:bodyPr/>
          <a:lstStyle/>
          <a:p>
            <a:r>
              <a:rPr lang="en-US" dirty="0"/>
              <a:t>Time bounding</a:t>
            </a:r>
          </a:p>
          <a:p>
            <a:pPr lvl="1"/>
            <a:r>
              <a:rPr lang="en-US" i="0" dirty="0">
                <a:latin typeface="Helvetica Light" panose="020B0403020202020204" pitchFamily="34" charset="0"/>
                <a:cs typeface="Courier New" panose="02070309020205020404" pitchFamily="49" charset="0"/>
              </a:rPr>
              <a:t>Restrict regular expressions to a constant timeout (1 second, etc.)</a:t>
            </a:r>
          </a:p>
          <a:p>
            <a:r>
              <a:rPr lang="en-US" dirty="0">
                <a:cs typeface="Courier New" panose="02070309020205020404" pitchFamily="49" charset="0"/>
              </a:rPr>
              <a:t>Avoid processing user-provided regular expressions</a:t>
            </a:r>
          </a:p>
          <a:p>
            <a:r>
              <a:rPr lang="en-US" i="0" dirty="0">
                <a:latin typeface="Helvetica Light" panose="020B0403020202020204" pitchFamily="34" charset="0"/>
                <a:cs typeface="Courier New" panose="02070309020205020404" pitchFamily="49" charset="0"/>
              </a:rPr>
              <a:t>Understand framework-level solutions and performance thereof</a:t>
            </a:r>
          </a:p>
          <a:p>
            <a:pPr lvl="1"/>
            <a:r>
              <a:rPr lang="en-US" i="0" dirty="0">
                <a:latin typeface="Helvetica Light" panose="020B0403020202020204" pitchFamily="34" charset="0"/>
                <a:cs typeface="Courier New" panose="02070309020205020404" pitchFamily="49" charset="0"/>
              </a:rPr>
              <a:t>In Ruby, use </a:t>
            </a:r>
            <a:r>
              <a:rPr lang="en-US" i="0" dirty="0">
                <a:latin typeface="Courier New" panose="02070309020205020404" pitchFamily="49" charset="0"/>
                <a:cs typeface="Courier New" panose="02070309020205020404" pitchFamily="49" charset="0"/>
              </a:rPr>
              <a:t>Scan</a:t>
            </a:r>
            <a:r>
              <a:rPr lang="en-US" i="0" dirty="0">
                <a:latin typeface="Helvetica Light" panose="020B0403020202020204" pitchFamily="34" charset="0"/>
                <a:cs typeface="Courier New" panose="02070309020205020404" pitchFamily="49" charset="0"/>
              </a:rPr>
              <a:t> or </a:t>
            </a:r>
            <a:r>
              <a:rPr lang="en-US" i="0" dirty="0">
                <a:latin typeface="Courier New" panose="02070309020205020404" pitchFamily="49" charset="0"/>
                <a:cs typeface="Courier New" panose="02070309020205020404" pitchFamily="49" charset="0"/>
              </a:rPr>
              <a:t>Grep</a:t>
            </a:r>
            <a:r>
              <a:rPr lang="en-US" i="0" dirty="0">
                <a:latin typeface="Helvetica Light" panose="020B0403020202020204" pitchFamily="34" charset="0"/>
                <a:cs typeface="Courier New" panose="02070309020205020404" pitchFamily="49" charset="0"/>
              </a:rPr>
              <a:t> instead of </a:t>
            </a:r>
            <a:r>
              <a:rPr lang="en-US" i="0" dirty="0">
                <a:latin typeface="Courier New" panose="02070309020205020404" pitchFamily="49" charset="0"/>
                <a:cs typeface="Courier New" panose="02070309020205020404" pitchFamily="49" charset="0"/>
              </a:rPr>
              <a:t>Match</a:t>
            </a:r>
          </a:p>
          <a:p>
            <a:r>
              <a:rPr lang="en-US" dirty="0">
                <a:latin typeface="Helvetica Light" panose="020B0403020202020204" pitchFamily="34" charset="0"/>
                <a:cs typeface="Courier New" panose="02070309020205020404" pitchFamily="49" charset="0"/>
              </a:rPr>
              <a:t>Avoid nested quantifiers</a:t>
            </a:r>
          </a:p>
          <a:p>
            <a:pPr lvl="1"/>
            <a:r>
              <a:rPr lang="en-US" i="0" dirty="0">
                <a:latin typeface="Courier New" panose="02070309020205020404" pitchFamily="49" charset="0"/>
                <a:cs typeface="Courier New" panose="02070309020205020404" pitchFamily="49" charset="0"/>
              </a:rPr>
              <a:t>(a+)*</a:t>
            </a:r>
          </a:p>
        </p:txBody>
      </p:sp>
      <p:pic>
        <p:nvPicPr>
          <p:cNvPr id="3074" name="Picture 2" descr="Nondeterministic Finite Automaton">
            <a:extLst>
              <a:ext uri="{FF2B5EF4-FFF2-40B4-BE49-F238E27FC236}">
                <a16:creationId xmlns:a16="http://schemas.microsoft.com/office/drawing/2014/main" id="{28372D18-ED6C-4579-4C71-D42CCDA9BA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46611" y="3058037"/>
            <a:ext cx="5245100" cy="158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6972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CC13A-88E0-0620-378E-2DCFECF4C8A9}"/>
              </a:ext>
            </a:extLst>
          </p:cNvPr>
          <p:cNvSpPr>
            <a:spLocks noGrp="1"/>
          </p:cNvSpPr>
          <p:nvPr>
            <p:ph type="title"/>
          </p:nvPr>
        </p:nvSpPr>
        <p:spPr/>
        <p:txBody>
          <a:bodyPr/>
          <a:lstStyle/>
          <a:p>
            <a:r>
              <a:rPr lang="en-US" dirty="0"/>
              <a:t>Day One Wrap Up!</a:t>
            </a:r>
          </a:p>
        </p:txBody>
      </p:sp>
      <p:sp>
        <p:nvSpPr>
          <p:cNvPr id="3" name="Text Placeholder 2">
            <a:extLst>
              <a:ext uri="{FF2B5EF4-FFF2-40B4-BE49-F238E27FC236}">
                <a16:creationId xmlns:a16="http://schemas.microsoft.com/office/drawing/2014/main" id="{23E7E744-AD34-C34B-F9F5-8D42C1FB10C4}"/>
              </a:ext>
            </a:extLst>
          </p:cNvPr>
          <p:cNvSpPr>
            <a:spLocks noGrp="1"/>
          </p:cNvSpPr>
          <p:nvPr>
            <p:ph type="body" idx="1"/>
          </p:nvPr>
        </p:nvSpPr>
        <p:spPr/>
        <p:txBody>
          <a:bodyPr/>
          <a:lstStyle/>
          <a:p>
            <a:r>
              <a:rPr lang="en-US" dirty="0"/>
              <a:t>Expectations for Tomorrow</a:t>
            </a:r>
          </a:p>
        </p:txBody>
      </p:sp>
      <p:sp>
        <p:nvSpPr>
          <p:cNvPr id="4" name="Content Placeholder 3">
            <a:extLst>
              <a:ext uri="{FF2B5EF4-FFF2-40B4-BE49-F238E27FC236}">
                <a16:creationId xmlns:a16="http://schemas.microsoft.com/office/drawing/2014/main" id="{82C9ED8A-30DA-CF23-5889-94F332FDE3BB}"/>
              </a:ext>
            </a:extLst>
          </p:cNvPr>
          <p:cNvSpPr>
            <a:spLocks noGrp="1"/>
          </p:cNvSpPr>
          <p:nvPr>
            <p:ph sz="half" idx="2"/>
          </p:nvPr>
        </p:nvSpPr>
        <p:spPr/>
        <p:txBody>
          <a:bodyPr/>
          <a:lstStyle/>
          <a:p>
            <a:pPr lvl="1"/>
            <a:r>
              <a:rPr lang="en-US" dirty="0"/>
              <a:t>More code review</a:t>
            </a:r>
          </a:p>
          <a:p>
            <a:pPr lvl="1"/>
            <a:r>
              <a:rPr lang="en-US" dirty="0"/>
              <a:t>More engineering</a:t>
            </a:r>
          </a:p>
          <a:p>
            <a:pPr lvl="1"/>
            <a:r>
              <a:rPr lang="en-US" dirty="0"/>
              <a:t>More hacking</a:t>
            </a:r>
          </a:p>
          <a:p>
            <a:pPr lvl="1"/>
            <a:r>
              <a:rPr lang="en-US" dirty="0"/>
              <a:t>Group activity!</a:t>
            </a:r>
          </a:p>
          <a:p>
            <a:endParaRPr lang="en-US" dirty="0"/>
          </a:p>
        </p:txBody>
      </p:sp>
      <p:sp>
        <p:nvSpPr>
          <p:cNvPr id="5" name="Text Placeholder 4">
            <a:extLst>
              <a:ext uri="{FF2B5EF4-FFF2-40B4-BE49-F238E27FC236}">
                <a16:creationId xmlns:a16="http://schemas.microsoft.com/office/drawing/2014/main" id="{584CE7FC-3667-0F44-EB26-EC20C39DF205}"/>
              </a:ext>
            </a:extLst>
          </p:cNvPr>
          <p:cNvSpPr>
            <a:spLocks noGrp="1"/>
          </p:cNvSpPr>
          <p:nvPr>
            <p:ph type="body" sz="quarter" idx="3"/>
          </p:nvPr>
        </p:nvSpPr>
        <p:spPr/>
        <p:txBody>
          <a:bodyPr/>
          <a:lstStyle/>
          <a:p>
            <a:r>
              <a:rPr lang="en-US" dirty="0"/>
              <a:t>Group Activity</a:t>
            </a:r>
          </a:p>
        </p:txBody>
      </p:sp>
      <p:sp>
        <p:nvSpPr>
          <p:cNvPr id="6" name="Content Placeholder 5">
            <a:extLst>
              <a:ext uri="{FF2B5EF4-FFF2-40B4-BE49-F238E27FC236}">
                <a16:creationId xmlns:a16="http://schemas.microsoft.com/office/drawing/2014/main" id="{49A9ABDD-A6E7-457C-C51C-D21854BA22BD}"/>
              </a:ext>
            </a:extLst>
          </p:cNvPr>
          <p:cNvSpPr>
            <a:spLocks noGrp="1"/>
          </p:cNvSpPr>
          <p:nvPr>
            <p:ph sz="quarter" idx="4"/>
          </p:nvPr>
        </p:nvSpPr>
        <p:spPr/>
        <p:txBody>
          <a:bodyPr/>
          <a:lstStyle/>
          <a:p>
            <a:r>
              <a:rPr lang="en-US" dirty="0"/>
              <a:t>Contributing to Open Source</a:t>
            </a:r>
          </a:p>
          <a:p>
            <a:r>
              <a:rPr lang="en-US" dirty="0"/>
              <a:t>Think about OSS projects that are meaningful to you</a:t>
            </a:r>
          </a:p>
        </p:txBody>
      </p:sp>
    </p:spTree>
    <p:extLst>
      <p:ext uri="{BB962C8B-B14F-4D97-AF65-F5344CB8AC3E}">
        <p14:creationId xmlns:p14="http://schemas.microsoft.com/office/powerpoint/2010/main" val="194475971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025" name="Picture 1" descr="page3image10388992">
            <a:extLst>
              <a:ext uri="{FF2B5EF4-FFF2-40B4-BE49-F238E27FC236}">
                <a16:creationId xmlns:a16="http://schemas.microsoft.com/office/drawing/2014/main" id="{2AD1634C-400B-64D6-C89D-5FDA23EEF4CD}"/>
              </a:ext>
            </a:extLst>
          </p:cNvPr>
          <p:cNvPicPr>
            <a:picLocks noChangeAspect="1" noChangeArrowheads="1"/>
          </p:cNvPicPr>
          <p:nvPr/>
        </p:nvPicPr>
        <p:blipFill>
          <a:blip r:embed="rId2">
            <a:alphaModFix amt="6000"/>
            <a:extLst>
              <a:ext uri="{28A0092B-C50C-407E-A947-70E740481C1C}">
                <a14:useLocalDpi xmlns:a14="http://schemas.microsoft.com/office/drawing/2010/main" val="0"/>
              </a:ext>
            </a:extLst>
          </a:blip>
          <a:srcRect/>
          <a:stretch>
            <a:fillRect/>
          </a:stretch>
        </p:blipFill>
        <p:spPr bwMode="auto">
          <a:xfrm>
            <a:off x="1507067" y="385570"/>
            <a:ext cx="7649277" cy="508205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53218A9-0E6C-3CC0-1C30-3E814824DC03}"/>
              </a:ext>
            </a:extLst>
          </p:cNvPr>
          <p:cNvSpPr>
            <a:spLocks noGrp="1"/>
          </p:cNvSpPr>
          <p:nvPr>
            <p:ph type="ctrTitle"/>
          </p:nvPr>
        </p:nvSpPr>
        <p:spPr>
          <a:xfrm>
            <a:off x="1507067" y="1837665"/>
            <a:ext cx="7766936" cy="2213171"/>
          </a:xfrm>
        </p:spPr>
        <p:txBody>
          <a:bodyPr/>
          <a:lstStyle/>
          <a:p>
            <a:pPr algn="ctr"/>
            <a:r>
              <a:rPr lang="en-GB" sz="6600" b="1" i="1" dirty="0" err="1">
                <a:solidFill>
                  <a:schemeClr val="bg1"/>
                </a:solidFill>
                <a:latin typeface="Helvetica Bold Oblique" pitchFamily="2" charset="0"/>
              </a:rPr>
              <a:t>Defense</a:t>
            </a:r>
            <a:r>
              <a:rPr lang="en-GB" sz="6600" b="1" i="1" dirty="0">
                <a:solidFill>
                  <a:schemeClr val="bg1"/>
                </a:solidFill>
                <a:latin typeface="Helvetica Bold Oblique" pitchFamily="2" charset="0"/>
              </a:rPr>
              <a:t>-in-Depth Engineering</a:t>
            </a:r>
            <a:endParaRPr lang="en-US" sz="6600" b="1" i="1" dirty="0">
              <a:solidFill>
                <a:schemeClr val="bg1"/>
              </a:solidFill>
              <a:latin typeface="Helvetica Bold Oblique" pitchFamily="2" charset="0"/>
            </a:endParaRPr>
          </a:p>
        </p:txBody>
      </p:sp>
      <p:sp>
        <p:nvSpPr>
          <p:cNvPr id="3" name="Subtitle 2">
            <a:extLst>
              <a:ext uri="{FF2B5EF4-FFF2-40B4-BE49-F238E27FC236}">
                <a16:creationId xmlns:a16="http://schemas.microsoft.com/office/drawing/2014/main" id="{46AF9283-D493-86B6-CBA9-4BD6D899932B}"/>
              </a:ext>
            </a:extLst>
          </p:cNvPr>
          <p:cNvSpPr>
            <a:spLocks noGrp="1"/>
          </p:cNvSpPr>
          <p:nvPr>
            <p:ph type="subTitle" idx="1"/>
          </p:nvPr>
        </p:nvSpPr>
        <p:spPr/>
        <p:txBody>
          <a:bodyPr>
            <a:noAutofit/>
          </a:bodyPr>
          <a:lstStyle/>
          <a:p>
            <a:pPr algn="ctr"/>
            <a:r>
              <a:rPr lang="en-GB" sz="3200" dirty="0">
                <a:solidFill>
                  <a:schemeClr val="accent5"/>
                </a:solidFill>
                <a:latin typeface="Helvetica" pitchFamily="2" charset="0"/>
              </a:rPr>
              <a:t>John Poulin</a:t>
            </a:r>
            <a:endParaRPr lang="en-PT" sz="3200">
              <a:solidFill>
                <a:schemeClr val="accent5"/>
              </a:solidFill>
              <a:latin typeface="Helvetica" pitchFamily="2" charset="0"/>
            </a:endParaRPr>
          </a:p>
          <a:p>
            <a:pPr algn="ctr"/>
            <a:r>
              <a:rPr lang="en-US" sz="3200" dirty="0">
                <a:solidFill>
                  <a:schemeClr val="accent5"/>
                </a:solidFill>
                <a:latin typeface="Helvetica" pitchFamily="2" charset="0"/>
              </a:rPr>
              <a:t>@</a:t>
            </a:r>
            <a:r>
              <a:rPr lang="en-US" sz="3200" dirty="0" err="1">
                <a:solidFill>
                  <a:schemeClr val="accent5"/>
                </a:solidFill>
                <a:latin typeface="Helvetica" pitchFamily="2" charset="0"/>
              </a:rPr>
              <a:t>forced_request</a:t>
            </a:r>
            <a:endParaRPr lang="en-US" sz="3200" dirty="0">
              <a:solidFill>
                <a:schemeClr val="accent5"/>
              </a:solidFill>
              <a:latin typeface="Helvetica" pitchFamily="2" charset="0"/>
            </a:endParaRPr>
          </a:p>
        </p:txBody>
      </p:sp>
      <p:pic>
        <p:nvPicPr>
          <p:cNvPr id="1028" name="Picture 4" descr="page1image8160688">
            <a:extLst>
              <a:ext uri="{FF2B5EF4-FFF2-40B4-BE49-F238E27FC236}">
                <a16:creationId xmlns:a16="http://schemas.microsoft.com/office/drawing/2014/main" id="{844A5938-B38E-465C-29A3-8087D8C2E081}"/>
              </a:ext>
            </a:extLst>
          </p:cNvPr>
          <p:cNvPicPr>
            <a:picLocks noChangeAspect="1" noChangeArrowheads="1"/>
          </p:cNvPicPr>
          <p:nvPr/>
        </p:nvPicPr>
        <p:blipFill>
          <a:blip r:embed="rId3">
            <a:alphaModFix amt="72000"/>
            <a:extLst>
              <a:ext uri="{28A0092B-C50C-407E-A947-70E740481C1C}">
                <a14:useLocalDpi xmlns:a14="http://schemas.microsoft.com/office/drawing/2010/main" val="0"/>
              </a:ext>
            </a:extLst>
          </a:blip>
          <a:srcRect/>
          <a:stretch>
            <a:fillRect/>
          </a:stretch>
        </p:blipFill>
        <p:spPr bwMode="auto">
          <a:xfrm>
            <a:off x="358345" y="5807123"/>
            <a:ext cx="5387547" cy="98690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705A3AF0-6F7A-4976-9743-1E34C2C3C20D}"/>
              </a:ext>
            </a:extLst>
          </p:cNvPr>
          <p:cNvPicPr>
            <a:picLocks noChangeAspect="1"/>
          </p:cNvPicPr>
          <p:nvPr/>
        </p:nvPicPr>
        <p:blipFill>
          <a:blip r:embed="rId4"/>
          <a:stretch>
            <a:fillRect/>
          </a:stretch>
        </p:blipFill>
        <p:spPr>
          <a:xfrm rot="860186">
            <a:off x="7665341" y="2694282"/>
            <a:ext cx="3810000" cy="3810000"/>
          </a:xfrm>
          <a:prstGeom prst="rect">
            <a:avLst/>
          </a:prstGeom>
        </p:spPr>
      </p:pic>
    </p:spTree>
    <p:extLst>
      <p:ext uri="{BB962C8B-B14F-4D97-AF65-F5344CB8AC3E}">
        <p14:creationId xmlns:p14="http://schemas.microsoft.com/office/powerpoint/2010/main" val="19957987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034F0-284F-374A-276D-72653B2569C8}"/>
              </a:ext>
            </a:extLst>
          </p:cNvPr>
          <p:cNvSpPr>
            <a:spLocks noGrp="1"/>
          </p:cNvSpPr>
          <p:nvPr>
            <p:ph type="title"/>
          </p:nvPr>
        </p:nvSpPr>
        <p:spPr/>
        <p:txBody>
          <a:bodyPr/>
          <a:lstStyle/>
          <a:p>
            <a:r>
              <a:rPr lang="en-US" dirty="0">
                <a:latin typeface="Helvetica" pitchFamily="2" charset="0"/>
              </a:rPr>
              <a:t>Workshop Outline</a:t>
            </a:r>
          </a:p>
        </p:txBody>
      </p:sp>
      <p:sp>
        <p:nvSpPr>
          <p:cNvPr id="3" name="Content Placeholder 2">
            <a:extLst>
              <a:ext uri="{FF2B5EF4-FFF2-40B4-BE49-F238E27FC236}">
                <a16:creationId xmlns:a16="http://schemas.microsoft.com/office/drawing/2014/main" id="{E0C72784-77CC-87C7-31BF-7D0BC95879E5}"/>
              </a:ext>
            </a:extLst>
          </p:cNvPr>
          <p:cNvSpPr>
            <a:spLocks noGrp="1"/>
          </p:cNvSpPr>
          <p:nvPr>
            <p:ph idx="1"/>
          </p:nvPr>
        </p:nvSpPr>
        <p:spPr>
          <a:xfrm>
            <a:off x="677334" y="1679713"/>
            <a:ext cx="4292231" cy="4361649"/>
          </a:xfrm>
        </p:spPr>
        <p:txBody>
          <a:bodyPr>
            <a:normAutofit/>
          </a:bodyPr>
          <a:lstStyle/>
          <a:p>
            <a:pPr marL="0" indent="0">
              <a:buNone/>
            </a:pPr>
            <a:r>
              <a:rPr lang="en-US" sz="3200" b="1" dirty="0">
                <a:solidFill>
                  <a:schemeClr val="tx1"/>
                </a:solidFill>
                <a:latin typeface="Helvetica Light" panose="020B0403020202020204" pitchFamily="34" charset="0"/>
              </a:rPr>
              <a:t>Day One</a:t>
            </a:r>
          </a:p>
          <a:p>
            <a:r>
              <a:rPr lang="en-US" sz="2000" dirty="0">
                <a:solidFill>
                  <a:schemeClr val="tx1"/>
                </a:solidFill>
                <a:latin typeface="Helvetica Light" panose="020B0403020202020204" pitchFamily="34" charset="0"/>
              </a:rPr>
              <a:t>Introduction</a:t>
            </a:r>
          </a:p>
          <a:p>
            <a:r>
              <a:rPr lang="en-US" sz="2000" dirty="0">
                <a:solidFill>
                  <a:schemeClr val="tx1"/>
                </a:solidFill>
                <a:latin typeface="Helvetica Light" panose="020B0403020202020204" pitchFamily="34" charset="0"/>
              </a:rPr>
              <a:t>Environment Overview</a:t>
            </a:r>
          </a:p>
          <a:p>
            <a:r>
              <a:rPr lang="en-US" sz="2000" dirty="0">
                <a:solidFill>
                  <a:schemeClr val="tx1"/>
                </a:solidFill>
                <a:latin typeface="Helvetica Light" panose="020B0403020202020204" pitchFamily="34" charset="0"/>
              </a:rPr>
              <a:t>Technical Content</a:t>
            </a:r>
          </a:p>
          <a:p>
            <a:pPr lvl="1"/>
            <a:r>
              <a:rPr lang="en-US" sz="2000" dirty="0">
                <a:solidFill>
                  <a:schemeClr val="tx1"/>
                </a:solidFill>
                <a:latin typeface="Helvetica Light" panose="020B0403020202020204" pitchFamily="34" charset="0"/>
              </a:rPr>
              <a:t>Designing for Incidents</a:t>
            </a:r>
          </a:p>
          <a:p>
            <a:pPr lvl="1"/>
            <a:r>
              <a:rPr lang="en-US" sz="2000" dirty="0">
                <a:solidFill>
                  <a:schemeClr val="tx1"/>
                </a:solidFill>
                <a:latin typeface="Helvetica Light" panose="020B0403020202020204" pitchFamily="34" charset="0"/>
              </a:rPr>
              <a:t>Preventing Regression</a:t>
            </a:r>
          </a:p>
          <a:p>
            <a:pPr lvl="1"/>
            <a:r>
              <a:rPr lang="en-US" sz="2000" dirty="0">
                <a:solidFill>
                  <a:schemeClr val="tx1"/>
                </a:solidFill>
                <a:latin typeface="Helvetica Light" panose="020B0403020202020204" pitchFamily="34" charset="0"/>
              </a:rPr>
              <a:t>Designing for Extensibility</a:t>
            </a:r>
          </a:p>
          <a:p>
            <a:pPr lvl="1"/>
            <a:r>
              <a:rPr lang="en-US" sz="2000" dirty="0">
                <a:solidFill>
                  <a:schemeClr val="tx1"/>
                </a:solidFill>
                <a:latin typeface="Helvetica Light" panose="020B0403020202020204" pitchFamily="34" charset="0"/>
              </a:rPr>
              <a:t>Anti-patterns in Auth(</a:t>
            </a:r>
            <a:r>
              <a:rPr lang="en-US" sz="2000" dirty="0" err="1">
                <a:solidFill>
                  <a:schemeClr val="tx1"/>
                </a:solidFill>
                <a:latin typeface="Helvetica Light" panose="020B0403020202020204" pitchFamily="34" charset="0"/>
              </a:rPr>
              <a:t>n|z</a:t>
            </a:r>
            <a:r>
              <a:rPr lang="en-US" sz="2000" dirty="0">
                <a:solidFill>
                  <a:schemeClr val="tx1"/>
                </a:solidFill>
                <a:latin typeface="Helvetica Light" panose="020B0403020202020204" pitchFamily="34" charset="0"/>
              </a:rPr>
              <a:t>)</a:t>
            </a:r>
          </a:p>
          <a:p>
            <a:pPr lvl="1"/>
            <a:r>
              <a:rPr lang="en-US" sz="2000" dirty="0">
                <a:latin typeface="Helvetica Light" panose="020B0403020202020204" pitchFamily="34" charset="0"/>
              </a:rPr>
              <a:t>Misc.</a:t>
            </a:r>
            <a:endParaRPr lang="en-US" sz="2000" dirty="0">
              <a:solidFill>
                <a:schemeClr val="tx1"/>
              </a:solidFill>
              <a:latin typeface="Helvetica Light" panose="020B0403020202020204" pitchFamily="34" charset="0"/>
            </a:endParaRPr>
          </a:p>
          <a:p>
            <a:endParaRPr lang="en-US" sz="2000" i="1" dirty="0">
              <a:latin typeface="Helvetica Light Oblique" panose="020B0403020202020204" pitchFamily="34" charset="0"/>
            </a:endParaRPr>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AF7D291E-9BC6-8111-89DF-221C8C339FE8}"/>
              </a:ext>
            </a:extLst>
          </p:cNvPr>
          <p:cNvSpPr txBox="1">
            <a:spLocks/>
          </p:cNvSpPr>
          <p:nvPr/>
        </p:nvSpPr>
        <p:spPr>
          <a:xfrm>
            <a:off x="5076321" y="1679712"/>
            <a:ext cx="4292231" cy="4361649"/>
          </a:xfrm>
          <a:prstGeom prst="rect">
            <a:avLst/>
          </a:prstGeom>
          <a:solidFill>
            <a:schemeClr val="accent2"/>
          </a:solidFill>
          <a:ln w="38100">
            <a:solidFill>
              <a:schemeClr val="tx1"/>
            </a:solidFill>
          </a:ln>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Helvetica Light" panose="020B0403020202020204" pitchFamily="34" charset="0"/>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1" kern="1200">
                <a:solidFill>
                  <a:schemeClr val="tx1"/>
                </a:solidFill>
                <a:latin typeface="Helvetica Light Oblique" panose="020B0403020202020204"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Helvetica Light" panose="020B0403020202020204"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Helvetica Light" panose="020B0403020202020204"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Helvetica Light" panose="020B0403020202020204"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3200" b="1" dirty="0"/>
              <a:t>Day Two</a:t>
            </a:r>
          </a:p>
          <a:p>
            <a:r>
              <a:rPr lang="en-US" dirty="0"/>
              <a:t>Recap</a:t>
            </a:r>
          </a:p>
          <a:p>
            <a:r>
              <a:rPr lang="en-US" dirty="0"/>
              <a:t>Technical Content</a:t>
            </a:r>
          </a:p>
          <a:p>
            <a:pPr lvl="1"/>
            <a:r>
              <a:rPr lang="en-US" sz="2000" dirty="0">
                <a:latin typeface="Helvetica Light" panose="020B0403020202020204" pitchFamily="34" charset="0"/>
              </a:rPr>
              <a:t>CSRF</a:t>
            </a:r>
          </a:p>
          <a:p>
            <a:pPr lvl="1"/>
            <a:r>
              <a:rPr lang="en-US" sz="2000" dirty="0">
                <a:latin typeface="Helvetica Light" panose="020B0403020202020204" pitchFamily="34" charset="0"/>
              </a:rPr>
              <a:t>Understand your Libraries</a:t>
            </a:r>
          </a:p>
          <a:p>
            <a:pPr lvl="1"/>
            <a:r>
              <a:rPr lang="en-US" sz="2000" dirty="0"/>
              <a:t>SSRF</a:t>
            </a:r>
          </a:p>
          <a:p>
            <a:r>
              <a:rPr lang="en-US" i="1" dirty="0">
                <a:latin typeface="Helvetica Light Oblique" panose="020B0403020202020204" pitchFamily="34" charset="0"/>
              </a:rPr>
              <a:t>Group Activity</a:t>
            </a:r>
          </a:p>
          <a:p>
            <a:r>
              <a:rPr lang="en-US" i="1" dirty="0">
                <a:latin typeface="Helvetica Light Oblique" panose="020B0403020202020204" pitchFamily="34" charset="0"/>
              </a:rPr>
              <a:t>Conclusion</a:t>
            </a:r>
          </a:p>
        </p:txBody>
      </p:sp>
    </p:spTree>
    <p:extLst>
      <p:ext uri="{BB962C8B-B14F-4D97-AF65-F5344CB8AC3E}">
        <p14:creationId xmlns:p14="http://schemas.microsoft.com/office/powerpoint/2010/main" val="139633124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641C66"/>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3922B17-A67B-D013-1E38-2FA43C164BEA}"/>
              </a:ext>
            </a:extLst>
          </p:cNvPr>
          <p:cNvSpPr>
            <a:spLocks noGrp="1"/>
          </p:cNvSpPr>
          <p:nvPr>
            <p:ph type="ctrTitle"/>
          </p:nvPr>
        </p:nvSpPr>
        <p:spPr/>
        <p:txBody>
          <a:bodyPr/>
          <a:lstStyle/>
          <a:p>
            <a:r>
              <a:rPr lang="en-US" sz="6600" dirty="0">
                <a:solidFill>
                  <a:schemeClr val="bg1"/>
                </a:solidFill>
              </a:rPr>
              <a:t>URLs, Parsers, HTTP, oh my</a:t>
            </a:r>
            <a:endParaRPr lang="en-US" sz="6600" dirty="0">
              <a:solidFill>
                <a:schemeClr val="bg1"/>
              </a:solidFill>
              <a:latin typeface="Helvetica" pitchFamily="2" charset="0"/>
            </a:endParaRPr>
          </a:p>
        </p:txBody>
      </p:sp>
      <p:sp>
        <p:nvSpPr>
          <p:cNvPr id="6" name="Subtitle 5">
            <a:extLst>
              <a:ext uri="{FF2B5EF4-FFF2-40B4-BE49-F238E27FC236}">
                <a16:creationId xmlns:a16="http://schemas.microsoft.com/office/drawing/2014/main" id="{831756FB-E27E-0382-A101-4FCA173FFF94}"/>
              </a:ext>
            </a:extLst>
          </p:cNvPr>
          <p:cNvSpPr>
            <a:spLocks noGrp="1"/>
          </p:cNvSpPr>
          <p:nvPr>
            <p:ph type="subTitle" idx="1"/>
          </p:nvPr>
        </p:nvSpPr>
        <p:spPr>
          <a:xfrm>
            <a:off x="1507067" y="4050836"/>
            <a:ext cx="7766936" cy="1096899"/>
          </a:xfrm>
        </p:spPr>
        <p:txBody>
          <a:bodyPr/>
          <a:lstStyle/>
          <a:p>
            <a:endParaRPr lang="en-US" sz="2400" dirty="0">
              <a:solidFill>
                <a:schemeClr val="bg1"/>
              </a:solidFill>
            </a:endParaRPr>
          </a:p>
          <a:p>
            <a:endParaRPr lang="en-US" dirty="0"/>
          </a:p>
        </p:txBody>
      </p:sp>
      <p:pic>
        <p:nvPicPr>
          <p:cNvPr id="4" name="Picture 2" descr="page2image10356416">
            <a:extLst>
              <a:ext uri="{FF2B5EF4-FFF2-40B4-BE49-F238E27FC236}">
                <a16:creationId xmlns:a16="http://schemas.microsoft.com/office/drawing/2014/main" id="{988BECB7-5E7B-979E-3008-D0988450F0BB}"/>
              </a:ext>
            </a:extLst>
          </p:cNvPr>
          <p:cNvPicPr>
            <a:picLocks noChangeAspect="1" noChangeArrowheads="1"/>
          </p:cNvPicPr>
          <p:nvPr/>
        </p:nvPicPr>
        <p:blipFill>
          <a:blip r:embed="rId2">
            <a:alphaModFix amt="75000"/>
            <a:extLst>
              <a:ext uri="{28A0092B-C50C-407E-A947-70E740481C1C}">
                <a14:useLocalDpi xmlns:a14="http://schemas.microsoft.com/office/drawing/2010/main" val="0"/>
              </a:ext>
            </a:extLst>
          </a:blip>
          <a:srcRect/>
          <a:stretch>
            <a:fillRect/>
          </a:stretch>
        </p:blipFill>
        <p:spPr bwMode="auto">
          <a:xfrm>
            <a:off x="10127735" y="5413097"/>
            <a:ext cx="1891271" cy="1256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681495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279600E-5F67-1947-BA8B-C42067382B97}"/>
              </a:ext>
            </a:extLst>
          </p:cNvPr>
          <p:cNvSpPr>
            <a:spLocks noGrp="1"/>
          </p:cNvSpPr>
          <p:nvPr>
            <p:ph type="body" idx="1"/>
          </p:nvPr>
        </p:nvSpPr>
        <p:spPr>
          <a:xfrm>
            <a:off x="508000" y="5798631"/>
            <a:ext cx="11176000" cy="727617"/>
          </a:xfrm>
        </p:spPr>
        <p:txBody>
          <a:bodyPr>
            <a:normAutofit/>
          </a:bodyPr>
          <a:lstStyle/>
          <a:p>
            <a:pPr marL="0" indent="0" algn="ctr">
              <a:buNone/>
            </a:pPr>
            <a:r>
              <a:rPr lang="en-US" sz="2000" i="1" dirty="0"/>
              <a:t>https://</a:t>
            </a:r>
            <a:r>
              <a:rPr lang="en-US" sz="2000" i="1" dirty="0" err="1"/>
              <a:t>docs.github.com</a:t>
            </a:r>
            <a:r>
              <a:rPr lang="en-US" sz="2000" i="1" dirty="0"/>
              <a:t>/</a:t>
            </a:r>
            <a:r>
              <a:rPr lang="en-US" sz="2000" i="1" dirty="0" err="1"/>
              <a:t>en</a:t>
            </a:r>
            <a:r>
              <a:rPr lang="en-US" sz="2000" i="1" dirty="0"/>
              <a:t>/developers/webhooks-and-events/about-webhooks</a:t>
            </a:r>
          </a:p>
        </p:txBody>
      </p:sp>
      <p:pic>
        <p:nvPicPr>
          <p:cNvPr id="5" name="Picture 4" descr="Graphical user interface, text, application, email&#10;&#10;Description automatically generated">
            <a:extLst>
              <a:ext uri="{FF2B5EF4-FFF2-40B4-BE49-F238E27FC236}">
                <a16:creationId xmlns:a16="http://schemas.microsoft.com/office/drawing/2014/main" id="{266670F5-E8E4-C54D-922B-138C26A3BE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676400"/>
            <a:ext cx="7350125" cy="4019309"/>
          </a:xfrm>
          <a:prstGeom prst="rect">
            <a:avLst/>
          </a:prstGeom>
        </p:spPr>
      </p:pic>
      <p:pic>
        <p:nvPicPr>
          <p:cNvPr id="9" name="Picture 8">
            <a:extLst>
              <a:ext uri="{FF2B5EF4-FFF2-40B4-BE49-F238E27FC236}">
                <a16:creationId xmlns:a16="http://schemas.microsoft.com/office/drawing/2014/main" id="{80AE4E6B-1FCF-C44A-AB2D-F2EEA9A0D0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832" y="3429000"/>
            <a:ext cx="10838462" cy="727617"/>
          </a:xfrm>
          <a:prstGeom prst="rect">
            <a:avLst/>
          </a:prstGeom>
        </p:spPr>
      </p:pic>
    </p:spTree>
    <p:extLst>
      <p:ext uri="{BB962C8B-B14F-4D97-AF65-F5344CB8AC3E}">
        <p14:creationId xmlns:p14="http://schemas.microsoft.com/office/powerpoint/2010/main" val="244297375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 presetClass="exit" presetSubtype="0" fill="hold" nodeType="withEffect">
                                  <p:stCondLst>
                                    <p:cond delay="0"/>
                                  </p:stCondLst>
                                  <p:childTnLst>
                                    <p:set>
                                      <p:cBhvr>
                                        <p:cTn id="9"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9C4FD-590F-0382-8270-7469CC185219}"/>
              </a:ext>
            </a:extLst>
          </p:cNvPr>
          <p:cNvSpPr>
            <a:spLocks noGrp="1"/>
          </p:cNvSpPr>
          <p:nvPr>
            <p:ph type="title"/>
          </p:nvPr>
        </p:nvSpPr>
        <p:spPr/>
        <p:txBody>
          <a:bodyPr/>
          <a:lstStyle/>
          <a:p>
            <a:r>
              <a:rPr lang="en-US" dirty="0"/>
              <a:t>Threats?</a:t>
            </a:r>
          </a:p>
        </p:txBody>
      </p:sp>
      <p:sp>
        <p:nvSpPr>
          <p:cNvPr id="3" name="Content Placeholder 2">
            <a:extLst>
              <a:ext uri="{FF2B5EF4-FFF2-40B4-BE49-F238E27FC236}">
                <a16:creationId xmlns:a16="http://schemas.microsoft.com/office/drawing/2014/main" id="{1248D6AB-7D66-4E0E-CE60-E7A65D9B45B8}"/>
              </a:ext>
            </a:extLst>
          </p:cNvPr>
          <p:cNvSpPr>
            <a:spLocks noGrp="1"/>
          </p:cNvSpPr>
          <p:nvPr>
            <p:ph idx="1"/>
          </p:nvPr>
        </p:nvSpPr>
        <p:spPr/>
        <p:txBody>
          <a:bodyPr/>
          <a:lstStyle/>
          <a:p>
            <a:r>
              <a:rPr lang="en-US" dirty="0"/>
              <a:t>Arbitrary HTTP Request (Server-Side Request Forgery)</a:t>
            </a:r>
          </a:p>
          <a:p>
            <a:pPr lvl="1"/>
            <a:r>
              <a:rPr lang="en-US" dirty="0"/>
              <a:t>Internal Requests</a:t>
            </a:r>
          </a:p>
          <a:p>
            <a:pPr lvl="1"/>
            <a:r>
              <a:rPr lang="en-US" dirty="0"/>
              <a:t>Abusive external requests</a:t>
            </a:r>
          </a:p>
          <a:p>
            <a:pPr lvl="1"/>
            <a:r>
              <a:rPr lang="en-US" dirty="0"/>
              <a:t>HTTP response splitting</a:t>
            </a:r>
          </a:p>
          <a:p>
            <a:r>
              <a:rPr lang="en-US" dirty="0"/>
              <a:t>Authentication / Authorization</a:t>
            </a:r>
          </a:p>
        </p:txBody>
      </p:sp>
    </p:spTree>
    <p:extLst>
      <p:ext uri="{BB962C8B-B14F-4D97-AF65-F5344CB8AC3E}">
        <p14:creationId xmlns:p14="http://schemas.microsoft.com/office/powerpoint/2010/main" val="2127907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DCAA-112C-0F70-EFA4-1A08DB8AE7D5}"/>
              </a:ext>
            </a:extLst>
          </p:cNvPr>
          <p:cNvSpPr>
            <a:spLocks noGrp="1"/>
          </p:cNvSpPr>
          <p:nvPr>
            <p:ph type="title"/>
          </p:nvPr>
        </p:nvSpPr>
        <p:spPr/>
        <p:txBody>
          <a:bodyPr/>
          <a:lstStyle/>
          <a:p>
            <a:r>
              <a:rPr lang="en-US" dirty="0"/>
              <a:t>Server-Side Request Forgery</a:t>
            </a:r>
          </a:p>
        </p:txBody>
      </p:sp>
      <p:sp>
        <p:nvSpPr>
          <p:cNvPr id="3" name="Content Placeholder 2">
            <a:extLst>
              <a:ext uri="{FF2B5EF4-FFF2-40B4-BE49-F238E27FC236}">
                <a16:creationId xmlns:a16="http://schemas.microsoft.com/office/drawing/2014/main" id="{AD150978-EA04-E5A0-3C51-98188AF26A21}"/>
              </a:ext>
            </a:extLst>
          </p:cNvPr>
          <p:cNvSpPr>
            <a:spLocks noGrp="1"/>
          </p:cNvSpPr>
          <p:nvPr>
            <p:ph idx="1"/>
          </p:nvPr>
        </p:nvSpPr>
        <p:spPr/>
        <p:txBody>
          <a:bodyPr/>
          <a:lstStyle/>
          <a:p>
            <a:pPr marL="0" indent="0">
              <a:buNone/>
            </a:pPr>
            <a:r>
              <a:rPr lang="en-US" dirty="0">
                <a:effectLst/>
                <a:latin typeface="Helvetica Light" panose="020B0403020202020204" pitchFamily="34" charset="0"/>
              </a:rPr>
              <a:t>In a Server-Side Request Forgery (SSRF) attack, the attacker can abuse functionality on the server to </a:t>
            </a:r>
            <a:r>
              <a:rPr lang="en-US" dirty="0">
                <a:effectLst/>
                <a:highlight>
                  <a:srgbClr val="FFFF00"/>
                </a:highlight>
                <a:latin typeface="Helvetica Light" panose="020B0403020202020204" pitchFamily="34" charset="0"/>
              </a:rPr>
              <a:t>read or update internal resources</a:t>
            </a:r>
            <a:r>
              <a:rPr lang="en-US" dirty="0">
                <a:effectLst/>
                <a:latin typeface="Helvetica Light" panose="020B0403020202020204" pitchFamily="34" charset="0"/>
              </a:rPr>
              <a:t>. The attacker can </a:t>
            </a:r>
            <a:r>
              <a:rPr lang="en-US" dirty="0">
                <a:effectLst/>
                <a:highlight>
                  <a:srgbClr val="FFFF00"/>
                </a:highlight>
                <a:latin typeface="Helvetica Light" panose="020B0403020202020204" pitchFamily="34" charset="0"/>
              </a:rPr>
              <a:t>supply or modify a URL</a:t>
            </a:r>
            <a:r>
              <a:rPr lang="en-US" dirty="0">
                <a:effectLst/>
                <a:latin typeface="Helvetica Light" panose="020B0403020202020204" pitchFamily="34" charset="0"/>
              </a:rPr>
              <a:t> which the code running on the server will read or submit data to, and by carefully selecting the URLs, the attacker may be able to read server configuration such as AWS metadata, connect to internal services like http enabled databases or perform post requests towards internal services which are not intended to be exposed.</a:t>
            </a:r>
            <a:endParaRPr lang="en-US" dirty="0">
              <a:latin typeface="Helvetica Light" panose="020B0403020202020204" pitchFamily="34" charset="0"/>
            </a:endParaRPr>
          </a:p>
          <a:p>
            <a:endParaRPr lang="en-US" dirty="0">
              <a:latin typeface="Helvetica Light" panose="020B0403020202020204" pitchFamily="34" charset="0"/>
            </a:endParaRPr>
          </a:p>
        </p:txBody>
      </p:sp>
    </p:spTree>
    <p:extLst>
      <p:ext uri="{BB962C8B-B14F-4D97-AF65-F5344CB8AC3E}">
        <p14:creationId xmlns:p14="http://schemas.microsoft.com/office/powerpoint/2010/main" val="145346772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36894-BF20-0A26-6479-13223F467D4F}"/>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F5683552-4891-78DD-D79C-04037FF60101}"/>
              </a:ext>
            </a:extLst>
          </p:cNvPr>
          <p:cNvSpPr>
            <a:spLocks noGrp="1"/>
          </p:cNvSpPr>
          <p:nvPr>
            <p:ph idx="1"/>
          </p:nvPr>
        </p:nvSpPr>
        <p:spPr/>
        <p:txBody>
          <a:bodyPr/>
          <a:lstStyle/>
          <a:p>
            <a:endParaRPr lang="en-US" dirty="0"/>
          </a:p>
        </p:txBody>
      </p:sp>
      <p:pic>
        <p:nvPicPr>
          <p:cNvPr id="4" name="Picture 3" descr="Graphical user interface, text, application&#10;&#10;Description automatically generated">
            <a:extLst>
              <a:ext uri="{FF2B5EF4-FFF2-40B4-BE49-F238E27FC236}">
                <a16:creationId xmlns:a16="http://schemas.microsoft.com/office/drawing/2014/main" id="{1613D72A-7DA4-D66F-7A41-14C5E73DFA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120" y="1389139"/>
            <a:ext cx="4617755" cy="1542899"/>
          </a:xfrm>
          <a:prstGeom prst="rect">
            <a:avLst/>
          </a:prstGeom>
        </p:spPr>
      </p:pic>
      <p:pic>
        <p:nvPicPr>
          <p:cNvPr id="5" name="Picture 4" descr="Text&#10;&#10;Description automatically generated">
            <a:extLst>
              <a:ext uri="{FF2B5EF4-FFF2-40B4-BE49-F238E27FC236}">
                <a16:creationId xmlns:a16="http://schemas.microsoft.com/office/drawing/2014/main" id="{1EB10D64-E51C-065A-EF08-00D0304D34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121" y="2218988"/>
            <a:ext cx="7222966" cy="2708613"/>
          </a:xfrm>
          <a:prstGeom prst="rect">
            <a:avLst/>
          </a:prstGeom>
        </p:spPr>
      </p:pic>
      <p:sp>
        <p:nvSpPr>
          <p:cNvPr id="7" name="TextBox 6">
            <a:extLst>
              <a:ext uri="{FF2B5EF4-FFF2-40B4-BE49-F238E27FC236}">
                <a16:creationId xmlns:a16="http://schemas.microsoft.com/office/drawing/2014/main" id="{2313F47F-B514-9F50-42AF-166C5C685B16}"/>
              </a:ext>
            </a:extLst>
          </p:cNvPr>
          <p:cNvSpPr txBox="1"/>
          <p:nvPr/>
        </p:nvSpPr>
        <p:spPr>
          <a:xfrm>
            <a:off x="5295089" y="1791256"/>
            <a:ext cx="5607304" cy="369332"/>
          </a:xfrm>
          <a:prstGeom prst="rect">
            <a:avLst/>
          </a:prstGeom>
          <a:noFill/>
        </p:spPr>
        <p:txBody>
          <a:bodyPr wrap="none" rtlCol="0">
            <a:spAutoFit/>
          </a:bodyPr>
          <a:lstStyle/>
          <a:p>
            <a:r>
              <a:rPr lang="en-US" dirty="0">
                <a:solidFill>
                  <a:schemeClr val="bg1"/>
                </a:solidFill>
                <a:highlight>
                  <a:srgbClr val="800080"/>
                </a:highlight>
              </a:rPr>
              <a:t>http://SERVER/</a:t>
            </a:r>
            <a:r>
              <a:rPr lang="en-US" dirty="0" err="1">
                <a:solidFill>
                  <a:schemeClr val="bg1"/>
                </a:solidFill>
                <a:highlight>
                  <a:srgbClr val="800080"/>
                </a:highlight>
              </a:rPr>
              <a:t>webhook?url</a:t>
            </a:r>
            <a:r>
              <a:rPr lang="en-US" dirty="0">
                <a:solidFill>
                  <a:schemeClr val="bg1"/>
                </a:solidFill>
                <a:highlight>
                  <a:srgbClr val="800080"/>
                </a:highlight>
              </a:rPr>
              <a:t>=</a:t>
            </a:r>
            <a:r>
              <a:rPr lang="en-US" b="1" dirty="0">
                <a:solidFill>
                  <a:schemeClr val="bg1"/>
                </a:solidFill>
                <a:highlight>
                  <a:srgbClr val="800080"/>
                </a:highlight>
              </a:rPr>
              <a:t>http://localhost:8081</a:t>
            </a:r>
          </a:p>
        </p:txBody>
      </p:sp>
    </p:spTree>
    <p:extLst>
      <p:ext uri="{BB962C8B-B14F-4D97-AF65-F5344CB8AC3E}">
        <p14:creationId xmlns:p14="http://schemas.microsoft.com/office/powerpoint/2010/main" val="601807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A5474-C4D7-3BC0-9097-5FE261496EED}"/>
              </a:ext>
            </a:extLst>
          </p:cNvPr>
          <p:cNvSpPr>
            <a:spLocks noGrp="1"/>
          </p:cNvSpPr>
          <p:nvPr>
            <p:ph type="title"/>
          </p:nvPr>
        </p:nvSpPr>
        <p:spPr/>
        <p:txBody>
          <a:bodyPr/>
          <a:lstStyle/>
          <a:p>
            <a:r>
              <a:rPr lang="en-US" dirty="0"/>
              <a:t>SSRF to Internal Server</a:t>
            </a:r>
          </a:p>
        </p:txBody>
      </p:sp>
      <p:pic>
        <p:nvPicPr>
          <p:cNvPr id="5" name="Content Placeholder 4" descr="Diagram&#10;&#10;Description automatically generated">
            <a:extLst>
              <a:ext uri="{FF2B5EF4-FFF2-40B4-BE49-F238E27FC236}">
                <a16:creationId xmlns:a16="http://schemas.microsoft.com/office/drawing/2014/main" id="{46D877D5-8F8A-E237-B7FF-51E2BE7537AE}"/>
              </a:ext>
            </a:extLst>
          </p:cNvPr>
          <p:cNvPicPr>
            <a:picLocks noGrp="1" noChangeAspect="1"/>
          </p:cNvPicPr>
          <p:nvPr>
            <p:ph idx="1"/>
          </p:nvPr>
        </p:nvPicPr>
        <p:blipFill>
          <a:blip r:embed="rId2"/>
          <a:stretch>
            <a:fillRect/>
          </a:stretch>
        </p:blipFill>
        <p:spPr>
          <a:xfrm>
            <a:off x="1925993" y="1930400"/>
            <a:ext cx="5963140" cy="3566738"/>
          </a:xfrm>
        </p:spPr>
      </p:pic>
    </p:spTree>
    <p:extLst>
      <p:ext uri="{BB962C8B-B14F-4D97-AF65-F5344CB8AC3E}">
        <p14:creationId xmlns:p14="http://schemas.microsoft.com/office/powerpoint/2010/main" val="1460426069"/>
      </p:ext>
    </p:extLst>
  </p:cSld>
  <p:clrMapOvr>
    <a:masterClrMapping/>
  </p:clrMapOvr>
</p:sld>
</file>

<file path=ppt/theme/theme1.xml><?xml version="1.0" encoding="utf-8"?>
<a:theme xmlns:a="http://schemas.openxmlformats.org/drawingml/2006/main" name="Facet">
  <a:themeElements>
    <a:clrScheme name="CSP">
      <a:dk1>
        <a:srgbClr val="000000"/>
      </a:dk1>
      <a:lt1>
        <a:srgbClr val="FFFFFF"/>
      </a:lt1>
      <a:dk2>
        <a:srgbClr val="732075"/>
      </a:dk2>
      <a:lt2>
        <a:srgbClr val="EAE5EB"/>
      </a:lt2>
      <a:accent1>
        <a:srgbClr val="732075"/>
      </a:accent1>
      <a:accent2>
        <a:srgbClr val="956097"/>
      </a:accent2>
      <a:accent3>
        <a:srgbClr val="CA0041"/>
      </a:accent3>
      <a:accent4>
        <a:srgbClr val="E82820"/>
      </a:accent4>
      <a:accent5>
        <a:srgbClr val="DDC8DC"/>
      </a:accent5>
      <a:accent6>
        <a:srgbClr val="96CCFF"/>
      </a:accent6>
      <a:hlink>
        <a:srgbClr val="521B59"/>
      </a:hlink>
      <a:folHlink>
        <a:srgbClr val="666699"/>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Presentation1" id="{3C569708-6C32-6543-A7F0-AA077EF51359}" vid="{3F35335D-A5A1-5241-86D5-820CE5F7FC3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17920</TotalTime>
  <Words>4750</Words>
  <Application>Microsoft Macintosh PowerPoint</Application>
  <PresentationFormat>Widescreen</PresentationFormat>
  <Paragraphs>702</Paragraphs>
  <Slides>121</Slides>
  <Notes>8</Notes>
  <HiddenSlides>1</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121</vt:i4>
      </vt:variant>
    </vt:vector>
  </HeadingPairs>
  <TitlesOfParts>
    <vt:vector size="136" baseType="lpstr">
      <vt:lpstr>Arial</vt:lpstr>
      <vt:lpstr>Calibri</vt:lpstr>
      <vt:lpstr>Courier New</vt:lpstr>
      <vt:lpstr>Franklin Gothic Book</vt:lpstr>
      <vt:lpstr>Helvetica</vt:lpstr>
      <vt:lpstr>Helvetica Bold Oblique</vt:lpstr>
      <vt:lpstr>Helvetica Light</vt:lpstr>
      <vt:lpstr>HELVETICA LIGHT OBLIQUE</vt:lpstr>
      <vt:lpstr>HELVETICA LIGHT OBLIQUE</vt:lpstr>
      <vt:lpstr>Menlo</vt:lpstr>
      <vt:lpstr>Open Sans</vt:lpstr>
      <vt:lpstr>roboto</vt:lpstr>
      <vt:lpstr>Trebuchet MS</vt:lpstr>
      <vt:lpstr>Wingdings 3</vt:lpstr>
      <vt:lpstr>Facet</vt:lpstr>
      <vt:lpstr>Defense-in-Depth Engineering</vt:lpstr>
      <vt:lpstr>John Poulin @forced-request</vt:lpstr>
      <vt:lpstr>Mike McCabe @mccabe615</vt:lpstr>
      <vt:lpstr>A04:2021 – Insecure Design</vt:lpstr>
      <vt:lpstr>Defense in Depth?</vt:lpstr>
      <vt:lpstr>Workshop Outline</vt:lpstr>
      <vt:lpstr>Exercise: Environment Setup</vt:lpstr>
      <vt:lpstr>Exercise: Environment Setup</vt:lpstr>
      <vt:lpstr>Spoiler</vt:lpstr>
      <vt:lpstr>Rails Primer – File Structure</vt:lpstr>
      <vt:lpstr>Rails Primer - Routing</vt:lpstr>
      <vt:lpstr>Designing for Incidents</vt:lpstr>
      <vt:lpstr>Understand risk of the system</vt:lpstr>
      <vt:lpstr>Build a plan of action</vt:lpstr>
      <vt:lpstr>Be prepared to own the outcome!</vt:lpstr>
      <vt:lpstr>Investigations will happen</vt:lpstr>
      <vt:lpstr>Exercise: Log Review</vt:lpstr>
      <vt:lpstr>Support Customers</vt:lpstr>
      <vt:lpstr>Supporting Customers</vt:lpstr>
      <vt:lpstr>Audit all the things</vt:lpstr>
      <vt:lpstr>Exercise: Audit Logging</vt:lpstr>
      <vt:lpstr>Spoiler</vt:lpstr>
      <vt:lpstr>https://audit-logs.tax/</vt:lpstr>
      <vt:lpstr>Preventing Regression</vt:lpstr>
      <vt:lpstr>How can we prevent regression?</vt:lpstr>
      <vt:lpstr>Ready for a test?</vt:lpstr>
      <vt:lpstr>Goal?</vt:lpstr>
      <vt:lpstr>Potential Improvements</vt:lpstr>
      <vt:lpstr>Exercise: Test for Audit Logging</vt:lpstr>
      <vt:lpstr>Spoiler</vt:lpstr>
      <vt:lpstr>One last test</vt:lpstr>
      <vt:lpstr>Goal?</vt:lpstr>
      <vt:lpstr>Prevent rendering of script tags</vt:lpstr>
      <vt:lpstr>Advice for designing tests</vt:lpstr>
      <vt:lpstr>Permutations: An Easy Win</vt:lpstr>
      <vt:lpstr>Designing for Extensibility</vt:lpstr>
      <vt:lpstr>SELECT password FROM users WHERE id=$id</vt:lpstr>
      <vt:lpstr>SELECT createdAt FROM $tablename WHERE country=‘de’</vt:lpstr>
      <vt:lpstr>Parameterized Queries Won’t Mitigate Risk</vt:lpstr>
      <vt:lpstr>Exercise: SQL Injection</vt:lpstr>
      <vt:lpstr>Spoiler</vt:lpstr>
      <vt:lpstr>Solution</vt:lpstr>
      <vt:lpstr>Accept the reality: insecure code patterns will be used.</vt:lpstr>
      <vt:lpstr>Exercise: Find Insecure Code</vt:lpstr>
      <vt:lpstr>Spoiler</vt:lpstr>
      <vt:lpstr>Build paved paths for Extensibility</vt:lpstr>
      <vt:lpstr>PowerPoint Presentation</vt:lpstr>
      <vt:lpstr>Security headers are the new bank-grade encryption</vt:lpstr>
      <vt:lpstr>Content-Security-Policy</vt:lpstr>
      <vt:lpstr>PowerPoint Presentation</vt:lpstr>
      <vt:lpstr>CSP can be set per-page</vt:lpstr>
      <vt:lpstr>A clear example</vt:lpstr>
      <vt:lpstr>Exercise: Refactor CSP</vt:lpstr>
      <vt:lpstr>Spoiler</vt:lpstr>
      <vt:lpstr>Edge cases in XSS</vt:lpstr>
      <vt:lpstr>Use CSP, don’t rely on it.</vt:lpstr>
      <vt:lpstr>Output encoding is still key</vt:lpstr>
      <vt:lpstr>But what if…?</vt:lpstr>
      <vt:lpstr>PowerPoint Presentation</vt:lpstr>
      <vt:lpstr>Goes back to exceptions</vt:lpstr>
      <vt:lpstr>DOMPurify is BAE</vt:lpstr>
      <vt:lpstr>PowerPoint Presentation</vt:lpstr>
      <vt:lpstr>Know your libraries</vt:lpstr>
      <vt:lpstr>What is default behavior?</vt:lpstr>
      <vt:lpstr>What’s the expectation?</vt:lpstr>
      <vt:lpstr>Major Takeaway</vt:lpstr>
      <vt:lpstr>PowerPoint Presentation</vt:lpstr>
      <vt:lpstr>DOM XSS is nearly impossible to investigate</vt:lpstr>
      <vt:lpstr>Exercise: Implement DOMPurify</vt:lpstr>
      <vt:lpstr>Spoiler</vt:lpstr>
      <vt:lpstr>Improving Open Source</vt:lpstr>
      <vt:lpstr>Brainstorming Improvements to OSS</vt:lpstr>
      <vt:lpstr>Discovering areas of opportunity</vt:lpstr>
      <vt:lpstr>Key Takeaways</vt:lpstr>
      <vt:lpstr>Anti-Patterns In Auth(N|Z)</vt:lpstr>
      <vt:lpstr>Exercise: Weak Admin Authentication</vt:lpstr>
      <vt:lpstr>Improvements?</vt:lpstr>
      <vt:lpstr>A beginner's guide to constant-time cryptography   </vt:lpstr>
      <vt:lpstr>We’re not here to implement RBAC</vt:lpstr>
      <vt:lpstr>Exercise: Improve Admin Authentication</vt:lpstr>
      <vt:lpstr>Auth Gaps?</vt:lpstr>
      <vt:lpstr>Spot the Difference</vt:lpstr>
      <vt:lpstr>Potential Solution</vt:lpstr>
      <vt:lpstr>Exercise: Identify Authorization Gaps</vt:lpstr>
      <vt:lpstr>Spoilers?</vt:lpstr>
      <vt:lpstr>Misc.</vt:lpstr>
      <vt:lpstr>Words on Regex</vt:lpstr>
      <vt:lpstr>Example Scenario</vt:lpstr>
      <vt:lpstr>Common Pitfalls</vt:lpstr>
      <vt:lpstr>Preventing ReDoS</vt:lpstr>
      <vt:lpstr>Day One Wrap Up!</vt:lpstr>
      <vt:lpstr>Defense-in-Depth Engineering</vt:lpstr>
      <vt:lpstr>Workshop Outline</vt:lpstr>
      <vt:lpstr>URLs, Parsers, HTTP, oh my</vt:lpstr>
      <vt:lpstr>PowerPoint Presentation</vt:lpstr>
      <vt:lpstr>Threats?</vt:lpstr>
      <vt:lpstr>Server-Side Request Forgery</vt:lpstr>
      <vt:lpstr>Example</vt:lpstr>
      <vt:lpstr>SSRF to Internal Server</vt:lpstr>
      <vt:lpstr>SSRF Case Study</vt:lpstr>
      <vt:lpstr>AWS Metadata Endpoint</vt:lpstr>
      <vt:lpstr>Overly Privileged Credentials</vt:lpstr>
      <vt:lpstr>SSRF Mitigation?</vt:lpstr>
      <vt:lpstr>Proxy Usage</vt:lpstr>
      <vt:lpstr>Service-to-Service Auth</vt:lpstr>
      <vt:lpstr>Service-to-Service Auth</vt:lpstr>
      <vt:lpstr>AWS’s Solution</vt:lpstr>
      <vt:lpstr>PowerPoint Presentation</vt:lpstr>
      <vt:lpstr>Exercise: Mitigate SSRF</vt:lpstr>
      <vt:lpstr>Can we do better?</vt:lpstr>
      <vt:lpstr>Let’s improve our HTTP Library</vt:lpstr>
      <vt:lpstr>Exercise: Improve!</vt:lpstr>
      <vt:lpstr>SSRF Improvement Recap</vt:lpstr>
      <vt:lpstr>Cross-Site Request Forgery</vt:lpstr>
      <vt:lpstr>Cross Site Request Forgery (CSRF)</vt:lpstr>
      <vt:lpstr>CSRF Mitigation</vt:lpstr>
      <vt:lpstr>Synchronizer Token Pattern</vt:lpstr>
      <vt:lpstr>Exercise: Rails’ CSRF Protection</vt:lpstr>
      <vt:lpstr>Cross Origin Resource Sharing</vt:lpstr>
      <vt:lpstr>SameSite Cookies</vt:lpstr>
      <vt:lpstr>Read Only Databases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Defense-in-Depth Engineering</dc:title>
  <dc:creator>Alexandria Poulin</dc:creator>
  <cp:lastModifiedBy>John Poulin</cp:lastModifiedBy>
  <cp:revision>147</cp:revision>
  <dcterms:created xsi:type="dcterms:W3CDTF">2023-03-15T14:10:18Z</dcterms:created>
  <dcterms:modified xsi:type="dcterms:W3CDTF">2023-08-09T17:00:11Z</dcterms:modified>
</cp:coreProperties>
</file>

<file path=docProps/thumbnail.jpeg>
</file>